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slideMasters/slideMaster20.xml" ContentType="application/vnd.openxmlformats-officedocument.presentationml.slideMaster+xml"/>
  <Override PartName="/ppt/slides/slide20.xml" ContentType="application/vnd.openxmlformats-officedocument.presentationml.slide+xml"/>
  <Override PartName="/ppt/slideMasters/slideMaster21.xml" ContentType="application/vnd.openxmlformats-officedocument.presentationml.slideMaster+xml"/>
  <Override PartName="/ppt/slides/slide21.xml" ContentType="application/vnd.openxmlformats-officedocument.presentationml.slide+xml"/>
  <Override PartName="/ppt/slideMasters/slideMaster22.xml" ContentType="application/vnd.openxmlformats-officedocument.presentationml.slideMaster+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Lst>
  <p:notesMasterIdLst>
    <p:notesMasterId r:id="rId24"/>
  </p:notesMasterIdLst>
  <p:sldSz cx="9144000" cy="5143500"/>
  <p:notesSz cx="5143500" cy="9144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notesMaster" Target="notesMasters/notesMaster1.xml"/><Relationship Id="rId25" Type="http://schemas.openxmlformats.org/officeDocument/2006/relationships/presProps" Target="presProps.xml"/><Relationship Id="rId26" Type="http://schemas.openxmlformats.org/officeDocument/2006/relationships/viewProps" Target="viewProps.xml"/><Relationship Id="rId27" Type="http://schemas.openxmlformats.org/officeDocument/2006/relationships/theme" Target="theme/theme1.xml"/><Relationship Id="rId28" Type="http://schemas.openxmlformats.org/officeDocument/2006/relationships/tableStyles" Target="tableStyles.xml"/></Relationships>
</file>

<file path=ppt/media/>
</file>

<file path=ppt/media/Slide-1-image-1.png>
</file>

<file path=ppt/media/Slide-10-image-1.png>
</file>

<file path=ppt/media/Slide-11-image-1.png>
</file>

<file path=ppt/media/Slide-12-image-1.png>
</file>

<file path=ppt/media/Slide-13-image-1.png>
</file>

<file path=ppt/media/Slide-14-image-1.png>
</file>

<file path=ppt/media/Slide-15-image-1.png>
</file>

<file path=ppt/media/Slide-16-image-1.png>
</file>

<file path=ppt/media/Slide-17-image-1.png>
</file>

<file path=ppt/media/Slide-18-image-1.png>
</file>

<file path=ppt/media/Slide-19-image-1.png>
</file>

<file path=ppt/media/Slide-2-image-1.png>
</file>

<file path=ppt/media/Slide-20-image-1.png>
</file>

<file path=ppt/media/Slide-21-image-1.png>
</file>

<file path=ppt/media/Slide-22-image-1.png>
</file>

<file path=ppt/media/Slide-3-image-1.png>
</file>

<file path=ppt/media/Slide-4-image-1.png>
</file>

<file path=ppt/media/Slide-5-image-1.png>
</file>

<file path=ppt/media/Slide-6-image-1.png>
</file>

<file path=ppt/media/Slide-7-image-1.png>
</file>

<file path=ppt/media/Slide-8-image-1.png>
</file>

<file path=ppt/media/Slide-9-image-1.png>
</file>

<file path=ppt/media/image-12-2.png>
</file>

<file path=ppt/media/image-12-3.png>
</file>

<file path=ppt/media/image-12-4.png>
</file>

<file path=ppt/media/image-17-2.png>
</file>

<file path=ppt/media/image-17-3.png>
</file>

<file path=ppt/media/image-17-4.png>
</file>

<file path=ppt/media/image-17-5.png>
</file>

<file path=ppt/media/image-17-6.png>
</file>

<file path=ppt/media/image-17-7.png>
</file>

<file path=ppt/media/image-18-2.png>
</file>

<file path=ppt/media/image-18-3.jpg>
</file>

<file path=ppt/media/image-20-2.jpg>
</file>

<file path=ppt/media/image-20-3.jpg>
</file>

<file path=ppt/media/image-20-4.jpg>
</file>

<file path=ppt/media/image-21-2.jpg>
</file>

<file path=ppt/media/image-21-3.jpg>
</file>

<file path=ppt/media/image-21-4.jpg>
</file>

<file path=ppt/media/image-4-2.jpg>
</file>

<file path=ppt/media/image-4-3.jpg>
</file>

<file path=ppt/media/image-4-4.jpg>
</file>

<file path=ppt/media/image-5-2.jpg>
</file>

<file path=ppt/media/image-5-3.jpg>
</file>

<file path=ppt/media/image-5-4.jpg>
</file>

<file path=ppt/media/image-8-2.png>
</file>

<file path=ppt/media/image-8-3.png>
</file>

<file path=ppt/media/image-8-4.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2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xml"/>
		</Relationships>
</file>

<file path=ppt/notesSlides/_rels/notesSlide2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xml"/>
		</Relationships>
</file>

<file path=ppt/notesSlides/_rels/notesSlide2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PPTIST_MASTER">
    <p:bg>
      <p:bgPr>
        <a:solidFill>
          <a:srgbClr val="FFFFFF"/>
        </a:solidFill>
      </p:bgPr>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Slide-1-image-1.png"/><Relationship Id="rId2" Type="http://schemas.openxmlformats.org/officeDocument/2006/relationships/slideLayout" Target="../slideLayouts/slideLayout1.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Slide-10-image-1.png"/><Relationship Id="rId2" Type="http://schemas.openxmlformats.org/officeDocument/2006/relationships/slideLayout" Target="../slideLayouts/slideLayout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Slide-11-image-1.png"/><Relationship Id="rId2" Type="http://schemas.openxmlformats.org/officeDocument/2006/relationships/slideLayout" Target="../slideLayouts/slideLayout1.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Slide-12-image-1.png"/><Relationship Id="rId2" Type="http://schemas.openxmlformats.org/officeDocument/2006/relationships/image" Target="../media/image-12-2.png"/><Relationship Id="rId3" Type="http://schemas.openxmlformats.org/officeDocument/2006/relationships/image" Target="../media/image-12-3.png"/><Relationship Id="rId4" Type="http://schemas.openxmlformats.org/officeDocument/2006/relationships/image" Target="../media/image-12-4.png"/><Relationship Id="rId5" Type="http://schemas.openxmlformats.org/officeDocument/2006/relationships/slideLayout" Target="../slideLayouts/slideLayout1.xml"/><Relationship Id="rId6"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Slide-13-image-1.png"/><Relationship Id="rId2" Type="http://schemas.openxmlformats.org/officeDocument/2006/relationships/slideLayout" Target="../slideLayouts/slideLayout1.xml"/><Relationship Id="rId3"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Slide-14-image-1.png"/><Relationship Id="rId2" Type="http://schemas.openxmlformats.org/officeDocument/2006/relationships/slideLayout" Target="../slideLayouts/slideLayout1.xml"/><Relationship Id="rId3"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Slide-15-image-1.png"/><Relationship Id="rId2" Type="http://schemas.openxmlformats.org/officeDocument/2006/relationships/slideLayout" Target="../slideLayouts/slideLayout1.xml"/><Relationship Id="rId3"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image" Target="../media/Slide-16-image-1.png"/><Relationship Id="rId2" Type="http://schemas.openxmlformats.org/officeDocument/2006/relationships/slideLayout" Target="../slideLayouts/slideLayout1.xml"/><Relationship Id="rId3"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image" Target="../media/Slide-17-image-1.png"/><Relationship Id="rId2" Type="http://schemas.openxmlformats.org/officeDocument/2006/relationships/image" Target="../media/image-17-2.png"/><Relationship Id="rId3" Type="http://schemas.openxmlformats.org/officeDocument/2006/relationships/image" Target="../media/image-17-3.png"/><Relationship Id="rId4" Type="http://schemas.openxmlformats.org/officeDocument/2006/relationships/image" Target="../media/image-17-4.png"/><Relationship Id="rId5" Type="http://schemas.openxmlformats.org/officeDocument/2006/relationships/image" Target="../media/image-17-5.png"/><Relationship Id="rId6" Type="http://schemas.openxmlformats.org/officeDocument/2006/relationships/image" Target="../media/image-17-6.png"/><Relationship Id="rId7" Type="http://schemas.openxmlformats.org/officeDocument/2006/relationships/image" Target="../media/image-17-7.png"/><Relationship Id="rId8" Type="http://schemas.openxmlformats.org/officeDocument/2006/relationships/slideLayout" Target="../slideLayouts/slideLayout1.xml"/><Relationship Id="rId9"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image" Target="../media/Slide-18-image-1.png"/><Relationship Id="rId2" Type="http://schemas.openxmlformats.org/officeDocument/2006/relationships/image" Target="../media/image-18-2.png"/><Relationship Id="rId3" Type="http://schemas.openxmlformats.org/officeDocument/2006/relationships/image" Target="../media/image-18-3.jpg"/><Relationship Id="rId4" Type="http://schemas.openxmlformats.org/officeDocument/2006/relationships/image" Target="../media/image-18-2.png"/><Relationship Id="rId5" Type="http://schemas.openxmlformats.org/officeDocument/2006/relationships/slideLayout" Target="../slideLayouts/slideLayout1.xml"/><Relationship Id="rId6"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image" Target="../media/Slide-19-image-1.png"/><Relationship Id="rId2" Type="http://schemas.openxmlformats.org/officeDocument/2006/relationships/slideLayout" Target="../slideLayouts/slideLayout1.xml"/><Relationship Id="rId3"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image" Target="../media/Slide-2-image-1.png"/><Relationship Id="rId2" Type="http://schemas.openxmlformats.org/officeDocument/2006/relationships/slideLayout" Target="../slideLayouts/slideLayout1.xml"/><Relationship Id="rId3"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image" Target="../media/Slide-20-image-1.png"/><Relationship Id="rId2" Type="http://schemas.openxmlformats.org/officeDocument/2006/relationships/image" Target="../media/image-20-2.jpg"/><Relationship Id="rId3" Type="http://schemas.openxmlformats.org/officeDocument/2006/relationships/image" Target="../media/image-20-3.jpg"/><Relationship Id="rId4" Type="http://schemas.openxmlformats.org/officeDocument/2006/relationships/image" Target="../media/image-20-4.jpg"/><Relationship Id="rId5" Type="http://schemas.openxmlformats.org/officeDocument/2006/relationships/slideLayout" Target="../slideLayouts/slideLayout1.xml"/><Relationship Id="rId6"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image" Target="../media/Slide-21-image-1.png"/><Relationship Id="rId2" Type="http://schemas.openxmlformats.org/officeDocument/2006/relationships/image" Target="../media/image-21-2.jpg"/><Relationship Id="rId3" Type="http://schemas.openxmlformats.org/officeDocument/2006/relationships/image" Target="../media/image-21-3.jpg"/><Relationship Id="rId4" Type="http://schemas.openxmlformats.org/officeDocument/2006/relationships/image" Target="../media/image-21-4.jpg"/><Relationship Id="rId5" Type="http://schemas.openxmlformats.org/officeDocument/2006/relationships/slideLayout" Target="../slideLayouts/slideLayout1.xml"/><Relationship Id="rId6"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image" Target="../media/Slide-22-image-1.png"/><Relationship Id="rId2" Type="http://schemas.openxmlformats.org/officeDocument/2006/relationships/slideLayout" Target="../slideLayouts/slideLayout1.xml"/><Relationship Id="rId3"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1" Type="http://schemas.openxmlformats.org/officeDocument/2006/relationships/image" Target="../media/Slide-3-image-1.png"/><Relationship Id="rId2" Type="http://schemas.openxmlformats.org/officeDocument/2006/relationships/slideLayout" Target="../slideLayouts/slideLayout1.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Slide-4-image-1.png"/><Relationship Id="rId2" Type="http://schemas.openxmlformats.org/officeDocument/2006/relationships/image" Target="../media/image-4-2.jpg"/><Relationship Id="rId3" Type="http://schemas.openxmlformats.org/officeDocument/2006/relationships/image" Target="../media/image-4-3.jpg"/><Relationship Id="rId4" Type="http://schemas.openxmlformats.org/officeDocument/2006/relationships/image" Target="../media/image-4-4.jpg"/><Relationship Id="rId5" Type="http://schemas.openxmlformats.org/officeDocument/2006/relationships/slideLayout" Target="../slideLayouts/slideLayout1.xml"/><Relationship Id="rId6"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Slide-5-image-1.png"/><Relationship Id="rId2" Type="http://schemas.openxmlformats.org/officeDocument/2006/relationships/image" Target="../media/image-5-2.jpg"/><Relationship Id="rId3" Type="http://schemas.openxmlformats.org/officeDocument/2006/relationships/image" Target="../media/image-5-3.jpg"/><Relationship Id="rId4" Type="http://schemas.openxmlformats.org/officeDocument/2006/relationships/image" Target="../media/image-5-4.jpg"/><Relationship Id="rId5" Type="http://schemas.openxmlformats.org/officeDocument/2006/relationships/slideLayout" Target="../slideLayouts/slideLayout1.xml"/><Relationship Id="rId6"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Slide-6-image-1.png"/><Relationship Id="rId2" Type="http://schemas.openxmlformats.org/officeDocument/2006/relationships/slideLayout" Target="../slideLayouts/slideLayout1.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Slide-7-image-1.png"/><Relationship Id="rId2" Type="http://schemas.openxmlformats.org/officeDocument/2006/relationships/slideLayout" Target="../slideLayouts/slideLayout1.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Slide-8-image-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image" Target="../media/image-8-4.png"/><Relationship Id="rId5" Type="http://schemas.openxmlformats.org/officeDocument/2006/relationships/slideLayout" Target="../slideLayouts/slideLayout1.xml"/><Relationship Id="rId6"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Slide-9-image-1.png"/><Relationship Id="rId2" Type="http://schemas.openxmlformats.org/officeDocument/2006/relationships/slideLayout" Target="../slideLayouts/slideLayout1.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p:nvPr/>
        </p:nvSpPr>
        <p:spPr>
          <a:xfrm>
            <a:off x="515121" y="1076219"/>
            <a:ext cx="5245345" cy="1472184"/>
          </a:xfrm>
          <a:prstGeom prst="rect">
            <a:avLst/>
          </a:prstGeom>
          <a:noFill/>
          <a:ln/>
        </p:spPr>
        <p:txBody>
          <a:bodyPr wrap="square" lIns="95250" tIns="95250" rIns="95250" bIns="95250" rtlCol="0" anchor="t">
            <a:spAutoFit/>
          </a:bodyPr>
          <a:lstStyle/>
          <a:p>
            <a:pPr indent="0" marL="0">
              <a:lnSpc>
                <a:spcPct val="100000"/>
              </a:lnSpc>
              <a:spcBef>
                <a:spcPts val="375"/>
              </a:spcBef>
              <a:buNone/>
            </a:pPr>
            <a:r>
              <a:rPr lang="en-US" sz="4032" b="1" spc="288" kern="0" dirty="0">
                <a:solidFill>
                  <a:srgbClr val="00070F"/>
                </a:solidFill>
                <a:latin typeface="微软雅黑" pitchFamily="34" charset="0"/>
                <a:ea typeface="微软雅黑" pitchFamily="34" charset="-122"/>
                <a:cs typeface="微软雅黑" pitchFamily="34" charset="-120"/>
              </a:rPr>
              <a:t>互联网的觉醒与发展</a:t>
            </a:r>
            <a:endParaRPr lang="en-US" sz="1440" dirty="0"/>
          </a:p>
        </p:txBody>
      </p:sp>
      <p:sp>
        <p:nvSpPr>
          <p:cNvPr id="3" name="Text 1"/>
          <p:cNvSpPr/>
          <p:nvPr/>
        </p:nvSpPr>
        <p:spPr>
          <a:xfrm>
            <a:off x="515121" y="2506255"/>
            <a:ext cx="5385419" cy="539496"/>
          </a:xfrm>
          <a:prstGeom prst="rect">
            <a:avLst/>
          </a:prstGeom>
          <a:noFill/>
          <a:ln/>
        </p:spPr>
        <p:txBody>
          <a:bodyPr wrap="square" lIns="95250" tIns="95250" rIns="95250" bIns="95250" rtlCol="0" anchor="t">
            <a:spAutoFit/>
          </a:bodyPr>
          <a:lstStyle/>
          <a:p>
            <a:pPr indent="0" marL="0">
              <a:lnSpc>
                <a:spcPct val="112500"/>
              </a:lnSpc>
              <a:spcBef>
                <a:spcPts val="375"/>
              </a:spcBef>
              <a:buNone/>
            </a:pPr>
            <a:r>
              <a:rPr lang="en-US" sz="1872" b="1" dirty="0">
                <a:solidFill>
                  <a:srgbClr val="257CE5"/>
                </a:solidFill>
                <a:latin typeface="Microsoft Yahei" pitchFamily="34" charset="0"/>
                <a:ea typeface="Microsoft Yahei" pitchFamily="34" charset="-122"/>
                <a:cs typeface="Microsoft Yahei" pitchFamily="34" charset="-120"/>
              </a:rPr>
              <a:t>从生态系统到自我意识的演变</a:t>
            </a:r>
            <a:endParaRPr lang="en-US" sz="1440" dirty="0"/>
          </a:p>
        </p:txBody>
      </p:sp>
      <p:sp>
        <p:nvSpPr>
          <p:cNvPr id="4" name="Shape 2"/>
          <p:cNvSpPr/>
          <p:nvPr/>
        </p:nvSpPr>
        <p:spPr>
          <a:xfrm>
            <a:off x="602830" y="3605100"/>
            <a:ext cx="1645920" cy="352958"/>
          </a:xfrm>
          <a:custGeom>
            <a:avLst/>
            <a:gdLst/>
            <a:ahLst/>
            <a:cxnLst/>
            <a:rect l="l" t="t" r="r" b="b"/>
            <a:pathLst>
              <a:path w="1645920" h="352958">
                <a:moveTo>
                  <a:pt x="176479" y="0"/>
                </a:moveTo>
                <a:moveTo>
                  <a:pt x="176479" y="0"/>
                </a:moveTo>
                <a:lnTo>
                  <a:pt x="1469441" y="0"/>
                </a:lnTo>
                <a:quadBezTo>
                  <a:pt x="1645920" y="0"/>
                  <a:pt x="1645920" y="176479"/>
                </a:quadBezTo>
                <a:lnTo>
                  <a:pt x="1645920" y="176479"/>
                </a:lnTo>
                <a:quadBezTo>
                  <a:pt x="1645920" y="352958"/>
                  <a:pt x="1469441" y="352958"/>
                </a:quadBezTo>
                <a:lnTo>
                  <a:pt x="176479" y="352958"/>
                </a:lnTo>
                <a:quadBezTo>
                  <a:pt x="0" y="352958"/>
                  <a:pt x="0" y="176479"/>
                </a:quadBezTo>
                <a:lnTo>
                  <a:pt x="0" y="176479"/>
                </a:lnTo>
                <a:quadBezTo>
                  <a:pt x="0" y="0"/>
                  <a:pt x="176479" y="0"/>
                </a:quadBezTo>
                <a:close/>
              </a:path>
            </a:pathLst>
          </a:custGeom>
          <a:solidFill>
            <a:srgbClr val="257CE5"/>
          </a:solidFill>
          <a:ln/>
        </p:spPr>
      </p:sp>
      <p:sp>
        <p:nvSpPr>
          <p:cNvPr id="5" name="Text 3"/>
          <p:cNvSpPr/>
          <p:nvPr/>
        </p:nvSpPr>
        <p:spPr>
          <a:xfrm>
            <a:off x="741362" y="3552979"/>
            <a:ext cx="1368857" cy="457200"/>
          </a:xfrm>
          <a:prstGeom prst="rect">
            <a:avLst/>
          </a:prstGeom>
          <a:noFill/>
          <a:ln/>
        </p:spPr>
        <p:txBody>
          <a:bodyPr wrap="square" lIns="95250" tIns="95250" rIns="95250" bIns="95250" rtlCol="0" anchor="t">
            <a:spAutoFit/>
          </a:bodyPr>
          <a:lstStyle/>
          <a:p>
            <a:pPr algn="ctr" indent="0" marL="0">
              <a:lnSpc>
                <a:spcPct val="112500"/>
              </a:lnSpc>
              <a:spcBef>
                <a:spcPts val="375"/>
              </a:spcBef>
              <a:buNone/>
            </a:pPr>
            <a:r>
              <a:rPr lang="en-US" sz="1152" dirty="0">
                <a:solidFill>
                  <a:srgbClr val="FFFFFF"/>
                </a:solidFill>
                <a:latin typeface="Microsoft Yahei" pitchFamily="34" charset="0"/>
                <a:ea typeface="Microsoft Yahei" pitchFamily="34" charset="-122"/>
                <a:cs typeface="Microsoft Yahei" pitchFamily="34" charset="-120"/>
              </a:rPr>
              <a:t>汇报人: 讯飞智文</a:t>
            </a:r>
            <a:endParaRPr lang="en-US" sz="144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p:nvPr/>
        </p:nvSpPr>
        <p:spPr>
          <a:xfrm>
            <a:off x="6643667" y="1041105"/>
            <a:ext cx="2227193" cy="1883664"/>
          </a:xfrm>
          <a:prstGeom prst="rect">
            <a:avLst/>
          </a:prstGeom>
          <a:noFill/>
          <a:ln/>
        </p:spPr>
        <p:txBody>
          <a:bodyPr wrap="square" lIns="95250" tIns="95250" rIns="95250" bIns="95250" rtlCol="0" anchor="t">
            <a:spAutoFit/>
          </a:bodyPr>
          <a:lstStyle/>
          <a:p>
            <a:pPr algn="ctr" indent="0" marL="0">
              <a:lnSpc>
                <a:spcPct val="112500"/>
              </a:lnSpc>
              <a:spcBef>
                <a:spcPts val="375"/>
              </a:spcBef>
              <a:buNone/>
            </a:pPr>
            <a:r>
              <a:rPr lang="en-US" sz="8640" b="1" dirty="0">
                <a:solidFill>
                  <a:srgbClr val="257CE5">
                    <a:alpha val="20000"/>
                  </a:srgbClr>
                </a:solidFill>
                <a:latin typeface="Arial" pitchFamily="34" charset="0"/>
                <a:ea typeface="Arial" pitchFamily="34" charset="-122"/>
                <a:cs typeface="Arial" pitchFamily="34" charset="-120"/>
              </a:rPr>
              <a:t>03</a:t>
            </a:r>
            <a:endParaRPr lang="en-US" sz="1440" dirty="0"/>
          </a:p>
        </p:txBody>
      </p:sp>
      <p:sp>
        <p:nvSpPr>
          <p:cNvPr id="3" name="Text 1"/>
          <p:cNvSpPr/>
          <p:nvPr/>
        </p:nvSpPr>
        <p:spPr>
          <a:xfrm>
            <a:off x="3434463" y="2417454"/>
            <a:ext cx="4931077" cy="731520"/>
          </a:xfrm>
          <a:prstGeom prst="rect">
            <a:avLst/>
          </a:prstGeom>
          <a:noFill/>
          <a:ln/>
        </p:spPr>
        <p:txBody>
          <a:bodyPr wrap="square" lIns="95250" tIns="95250" rIns="95250" bIns="95250" rtlCol="0" anchor="t">
            <a:spAutoFit/>
          </a:bodyPr>
          <a:lstStyle/>
          <a:p>
            <a:pPr algn="r" indent="0" marL="0">
              <a:lnSpc>
                <a:spcPct val="112500"/>
              </a:lnSpc>
              <a:spcBef>
                <a:spcPts val="375"/>
              </a:spcBef>
              <a:buNone/>
            </a:pPr>
            <a:r>
              <a:rPr lang="en-US" sz="2880" b="1" dirty="0">
                <a:solidFill>
                  <a:srgbClr val="164088"/>
                </a:solidFill>
                <a:latin typeface="Microsoft Yahei" pitchFamily="34" charset="0"/>
                <a:ea typeface="Microsoft Yahei" pitchFamily="34" charset="-122"/>
                <a:cs typeface="Microsoft Yahei" pitchFamily="34" charset="-120"/>
              </a:rPr>
              <a:t>互联网的诞生</a:t>
            </a:r>
            <a:endParaRPr lang="en-US" sz="144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Shape 0"/>
          <p:cNvSpPr/>
          <p:nvPr/>
        </p:nvSpPr>
        <p:spPr>
          <a:xfrm>
            <a:off x="216972" y="153681"/>
            <a:ext cx="8737271" cy="411480"/>
          </a:xfrm>
          <a:custGeom>
            <a:avLst/>
            <a:gdLst/>
            <a:ahLst/>
            <a:cxnLst/>
            <a:rect l="l" t="t" r="r" b="b"/>
            <a:pathLst>
              <a:path w="8737271" h="411480">
                <a:moveTo>
                  <a:pt x="205740" y="0"/>
                </a:moveTo>
                <a:moveTo>
                  <a:pt x="205740" y="0"/>
                </a:moveTo>
                <a:lnTo>
                  <a:pt x="8531531" y="0"/>
                </a:lnTo>
                <a:quadBezTo>
                  <a:pt x="8737271" y="0"/>
                  <a:pt x="8737271" y="205740"/>
                </a:quadBezTo>
                <a:lnTo>
                  <a:pt x="8737271" y="205740"/>
                </a:lnTo>
                <a:quadBezTo>
                  <a:pt x="8737271" y="411480"/>
                  <a:pt x="8531531" y="411480"/>
                </a:quadBezTo>
                <a:lnTo>
                  <a:pt x="205740" y="411480"/>
                </a:lnTo>
                <a:quadBezTo>
                  <a:pt x="0" y="411480"/>
                  <a:pt x="0" y="205740"/>
                </a:quadBezTo>
                <a:lnTo>
                  <a:pt x="0" y="205740"/>
                </a:lnTo>
                <a:quadBezTo>
                  <a:pt x="0" y="0"/>
                  <a:pt x="205740" y="0"/>
                </a:quadBezTo>
                <a:close/>
              </a:path>
            </a:pathLst>
          </a:custGeom>
          <a:solidFill>
            <a:srgbClr val="257CE5"/>
          </a:solidFill>
          <a:ln/>
        </p:spPr>
      </p:sp>
      <p:sp>
        <p:nvSpPr>
          <p:cNvPr id="3" name="Text 1"/>
          <p:cNvSpPr/>
          <p:nvPr/>
        </p:nvSpPr>
        <p:spPr>
          <a:xfrm>
            <a:off x="349571" y="67884"/>
            <a:ext cx="8005161" cy="583073"/>
          </a:xfrm>
          <a:prstGeom prst="rect">
            <a:avLst/>
          </a:prstGeom>
          <a:noFill/>
          <a:ln/>
        </p:spPr>
        <p:txBody>
          <a:bodyPr wrap="square" lIns="95250" tIns="95250" rIns="95250" bIns="95250" rtlCol="0" anchor="t">
            <a:spAutoFit/>
          </a:bodyPr>
          <a:lstStyle/>
          <a:p>
            <a:pPr indent="0" marL="0">
              <a:lnSpc>
                <a:spcPct val="112500"/>
              </a:lnSpc>
              <a:spcBef>
                <a:spcPts val="375"/>
              </a:spcBef>
              <a:buNone/>
            </a:pPr>
            <a:r>
              <a:rPr lang="en-US" sz="2016" b="1" dirty="0">
                <a:solidFill>
                  <a:srgbClr val="FFFFFF"/>
                </a:solidFill>
                <a:latin typeface="Arial" pitchFamily="34" charset="0"/>
                <a:ea typeface="Arial" pitchFamily="34" charset="-122"/>
                <a:cs typeface="Arial" pitchFamily="34" charset="-120"/>
              </a:rPr>
              <a:t>ARPA</a:t>
            </a:r>
            <a:pPr indent="0" marL="0">
              <a:lnSpc>
                <a:spcPct val="112500"/>
              </a:lnSpc>
              <a:spcBef>
                <a:spcPts val="375"/>
              </a:spcBef>
              <a:buNone/>
            </a:pPr>
            <a:r>
              <a:rPr lang="en-US" sz="2016" b="1" dirty="0">
                <a:solidFill>
                  <a:srgbClr val="FFFFFF"/>
                </a:solidFill>
                <a:latin typeface="微软雅黑" pitchFamily="34" charset="0"/>
                <a:ea typeface="微软雅黑" pitchFamily="34" charset="-122"/>
                <a:cs typeface="微软雅黑" pitchFamily="34" charset="-120"/>
              </a:rPr>
              <a:t>的角色转变</a:t>
            </a:r>
            <a:endParaRPr lang="en-US" sz="1440" dirty="0"/>
          </a:p>
        </p:txBody>
      </p:sp>
      <p:sp>
        <p:nvSpPr>
          <p:cNvPr id="4" name="Text 2"/>
          <p:cNvSpPr/>
          <p:nvPr/>
        </p:nvSpPr>
        <p:spPr>
          <a:xfrm>
            <a:off x="2743200" y="1025863"/>
            <a:ext cx="3657600" cy="448056"/>
          </a:xfrm>
          <a:prstGeom prst="rect">
            <a:avLst/>
          </a:prstGeom>
          <a:noFill/>
          <a:ln/>
        </p:spPr>
        <p:txBody>
          <a:bodyPr wrap="square" lIns="95250" tIns="95250" rIns="95250" bIns="95250" rtlCol="0" anchor="ctr">
            <a:spAutoFit/>
          </a:bodyPr>
          <a:lstStyle/>
          <a:p>
            <a:pPr algn="ctr" indent="0" marL="0">
              <a:lnSpc>
                <a:spcPct val="100000"/>
              </a:lnSpc>
              <a:spcBef>
                <a:spcPts val="375"/>
              </a:spcBef>
              <a:buNone/>
            </a:pPr>
            <a:r>
              <a:rPr lang="en-US" sz="1728" b="1" dirty="0">
                <a:solidFill>
                  <a:srgbClr val="257CE5"/>
                </a:solidFill>
                <a:latin typeface="Microsoft Yahei" pitchFamily="34" charset="0"/>
                <a:ea typeface="Microsoft Yahei" pitchFamily="34" charset="-122"/>
                <a:cs typeface="Microsoft Yahei" pitchFamily="34" charset="-120"/>
              </a:rPr>
              <a:t>从军事研究到基础科学</a:t>
            </a:r>
            <a:endParaRPr lang="en-US" sz="1440" dirty="0"/>
          </a:p>
        </p:txBody>
      </p:sp>
      <p:sp>
        <p:nvSpPr>
          <p:cNvPr id="5" name="Text 3"/>
          <p:cNvSpPr/>
          <p:nvPr/>
        </p:nvSpPr>
        <p:spPr>
          <a:xfrm>
            <a:off x="2743200" y="1368172"/>
            <a:ext cx="3657600" cy="841248"/>
          </a:xfrm>
          <a:prstGeom prst="rect">
            <a:avLst/>
          </a:prstGeom>
          <a:noFill/>
          <a:ln/>
        </p:spPr>
        <p:txBody>
          <a:bodyPr wrap="square" lIns="95250" tIns="95250" rIns="95250" bIns="95250" rtlCol="0" anchor="t">
            <a:spAutoFit/>
          </a:bodyPr>
          <a:lstStyle/>
          <a:p>
            <a:pPr algn="just" indent="0" marL="0">
              <a:lnSpc>
                <a:spcPct val="100000"/>
              </a:lnSpc>
              <a:spcBef>
                <a:spcPts val="375"/>
              </a:spcBef>
              <a:buNone/>
            </a:pPr>
            <a:r>
              <a:rPr lang="en-US" sz="1152" dirty="0">
                <a:solidFill>
                  <a:srgbClr val="00070F"/>
                </a:solidFill>
                <a:latin typeface="Microsoft Yahei" pitchFamily="34" charset="0"/>
                <a:ea typeface="Microsoft Yahei" pitchFamily="34" charset="-122"/>
                <a:cs typeface="Microsoft Yahei" pitchFamily="34" charset="-120"/>
              </a:rPr>
              <a:t>ARPA最初负责高级军事研究和开发项目，随着时间的推移，其角色逐渐转变为专注于军事相关的长期研究项目，这一转变使其能够更深入地探索基础科学研究。</a:t>
            </a:r>
            <a:endParaRPr lang="en-US" sz="1440" dirty="0"/>
          </a:p>
        </p:txBody>
      </p:sp>
      <p:sp>
        <p:nvSpPr>
          <p:cNvPr id="6" name="Text 4"/>
          <p:cNvSpPr/>
          <p:nvPr/>
        </p:nvSpPr>
        <p:spPr>
          <a:xfrm>
            <a:off x="522708" y="2567541"/>
            <a:ext cx="3657600" cy="448056"/>
          </a:xfrm>
          <a:prstGeom prst="rect">
            <a:avLst/>
          </a:prstGeom>
          <a:noFill/>
          <a:ln/>
        </p:spPr>
        <p:txBody>
          <a:bodyPr wrap="square" lIns="95250" tIns="95250" rIns="95250" bIns="95250" rtlCol="0" anchor="ctr">
            <a:spAutoFit/>
          </a:bodyPr>
          <a:lstStyle/>
          <a:p>
            <a:pPr algn="ctr" indent="0" marL="0">
              <a:lnSpc>
                <a:spcPct val="100000"/>
              </a:lnSpc>
              <a:spcBef>
                <a:spcPts val="375"/>
              </a:spcBef>
              <a:buNone/>
            </a:pPr>
            <a:r>
              <a:rPr lang="en-US" sz="1728" b="1" dirty="0">
                <a:solidFill>
                  <a:srgbClr val="257CE5"/>
                </a:solidFill>
                <a:latin typeface="Microsoft Yahei" pitchFamily="34" charset="0"/>
                <a:ea typeface="Microsoft Yahei" pitchFamily="34" charset="-122"/>
                <a:cs typeface="Microsoft Yahei" pitchFamily="34" charset="-120"/>
              </a:rPr>
              <a:t>技术创新的推动者</a:t>
            </a:r>
            <a:endParaRPr lang="en-US" sz="1440" dirty="0"/>
          </a:p>
        </p:txBody>
      </p:sp>
      <p:sp>
        <p:nvSpPr>
          <p:cNvPr id="7" name="Text 5"/>
          <p:cNvSpPr/>
          <p:nvPr/>
        </p:nvSpPr>
        <p:spPr>
          <a:xfrm>
            <a:off x="522708" y="2899468"/>
            <a:ext cx="3657600" cy="841248"/>
          </a:xfrm>
          <a:prstGeom prst="rect">
            <a:avLst/>
          </a:prstGeom>
          <a:noFill/>
          <a:ln/>
        </p:spPr>
        <p:txBody>
          <a:bodyPr wrap="square" lIns="95250" tIns="95250" rIns="95250" bIns="95250" rtlCol="0" anchor="t">
            <a:spAutoFit/>
          </a:bodyPr>
          <a:lstStyle/>
          <a:p>
            <a:pPr algn="just" indent="0" marL="0">
              <a:lnSpc>
                <a:spcPct val="100000"/>
              </a:lnSpc>
              <a:spcBef>
                <a:spcPts val="375"/>
              </a:spcBef>
              <a:buNone/>
            </a:pPr>
            <a:r>
              <a:rPr lang="en-US" sz="1152" dirty="0">
                <a:solidFill>
                  <a:srgbClr val="00070F"/>
                </a:solidFill>
                <a:latin typeface="Microsoft Yahei" pitchFamily="34" charset="0"/>
                <a:ea typeface="Microsoft Yahei" pitchFamily="34" charset="-122"/>
                <a:cs typeface="Microsoft Yahei" pitchFamily="34" charset="-120"/>
              </a:rPr>
              <a:t>ARPA的角色转变不仅促进了基础科学研究的发展，还成为了技术创新的重要推动力，为互联网等现代技术的出现和发展奠定了坚实的基础。</a:t>
            </a:r>
            <a:endParaRPr lang="en-US" sz="1440" dirty="0"/>
          </a:p>
        </p:txBody>
      </p:sp>
      <p:sp>
        <p:nvSpPr>
          <p:cNvPr id="8" name="Text 6"/>
          <p:cNvSpPr/>
          <p:nvPr/>
        </p:nvSpPr>
        <p:spPr>
          <a:xfrm>
            <a:off x="4963692" y="2567541"/>
            <a:ext cx="3657600" cy="448056"/>
          </a:xfrm>
          <a:prstGeom prst="rect">
            <a:avLst/>
          </a:prstGeom>
          <a:noFill/>
          <a:ln/>
        </p:spPr>
        <p:txBody>
          <a:bodyPr wrap="square" lIns="95250" tIns="95250" rIns="95250" bIns="95250" rtlCol="0" anchor="ctr">
            <a:spAutoFit/>
          </a:bodyPr>
          <a:lstStyle/>
          <a:p>
            <a:pPr algn="ctr" indent="0" marL="0">
              <a:lnSpc>
                <a:spcPct val="100000"/>
              </a:lnSpc>
              <a:spcBef>
                <a:spcPts val="375"/>
              </a:spcBef>
              <a:buNone/>
            </a:pPr>
            <a:r>
              <a:rPr lang="en-US" sz="1728" b="1" dirty="0">
                <a:solidFill>
                  <a:srgbClr val="257CE5"/>
                </a:solidFill>
                <a:latin typeface="Microsoft Yahei" pitchFamily="34" charset="0"/>
                <a:ea typeface="Microsoft Yahei" pitchFamily="34" charset="-122"/>
                <a:cs typeface="Microsoft Yahei" pitchFamily="34" charset="-120"/>
              </a:rPr>
              <a:t>与短期项目的区分</a:t>
            </a:r>
            <a:endParaRPr lang="en-US" sz="1440" dirty="0"/>
          </a:p>
        </p:txBody>
      </p:sp>
      <p:sp>
        <p:nvSpPr>
          <p:cNvPr id="9" name="Text 7"/>
          <p:cNvSpPr/>
          <p:nvPr/>
        </p:nvSpPr>
        <p:spPr>
          <a:xfrm>
            <a:off x="4963692" y="2899468"/>
            <a:ext cx="3657600" cy="841248"/>
          </a:xfrm>
          <a:prstGeom prst="rect">
            <a:avLst/>
          </a:prstGeom>
          <a:noFill/>
          <a:ln/>
        </p:spPr>
        <p:txBody>
          <a:bodyPr wrap="square" lIns="95250" tIns="95250" rIns="95250" bIns="95250" rtlCol="0" anchor="t">
            <a:spAutoFit/>
          </a:bodyPr>
          <a:lstStyle/>
          <a:p>
            <a:pPr algn="just" indent="0" marL="0">
              <a:lnSpc>
                <a:spcPct val="100000"/>
              </a:lnSpc>
              <a:buNone/>
            </a:pPr>
            <a:r>
              <a:rPr lang="en-US" sz="1152" dirty="0">
                <a:solidFill>
                  <a:srgbClr val="00070F"/>
                </a:solidFill>
                <a:latin typeface="Microsoft Yahei" pitchFamily="34" charset="0"/>
                <a:ea typeface="Microsoft Yahei" pitchFamily="34" charset="-122"/>
                <a:cs typeface="Microsoft Yahei" pitchFamily="34" charset="-120"/>
              </a:rPr>
              <a:t>通过调整定位，ARPA将自己与由不同军方机构组织的短期开发项目区分开来，这种差异化的战略使得ARPA能够在长期研究中发挥更大的作用。</a:t>
            </a:r>
            <a:endParaRPr lang="en-US" sz="144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Shape 0"/>
          <p:cNvSpPr/>
          <p:nvPr/>
        </p:nvSpPr>
        <p:spPr>
          <a:xfrm>
            <a:off x="216972" y="153681"/>
            <a:ext cx="8737271" cy="411480"/>
          </a:xfrm>
          <a:custGeom>
            <a:avLst/>
            <a:gdLst/>
            <a:ahLst/>
            <a:cxnLst/>
            <a:rect l="l" t="t" r="r" b="b"/>
            <a:pathLst>
              <a:path w="8737271" h="411480">
                <a:moveTo>
                  <a:pt x="205740" y="0"/>
                </a:moveTo>
                <a:moveTo>
                  <a:pt x="205740" y="0"/>
                </a:moveTo>
                <a:lnTo>
                  <a:pt x="8531531" y="0"/>
                </a:lnTo>
                <a:quadBezTo>
                  <a:pt x="8737271" y="0"/>
                  <a:pt x="8737271" y="205740"/>
                </a:quadBezTo>
                <a:lnTo>
                  <a:pt x="8737271" y="205740"/>
                </a:lnTo>
                <a:quadBezTo>
                  <a:pt x="8737271" y="411480"/>
                  <a:pt x="8531531" y="411480"/>
                </a:quadBezTo>
                <a:lnTo>
                  <a:pt x="205740" y="411480"/>
                </a:lnTo>
                <a:quadBezTo>
                  <a:pt x="0" y="411480"/>
                  <a:pt x="0" y="205740"/>
                </a:quadBezTo>
                <a:lnTo>
                  <a:pt x="0" y="205740"/>
                </a:lnTo>
                <a:quadBezTo>
                  <a:pt x="0" y="0"/>
                  <a:pt x="205740" y="0"/>
                </a:quadBezTo>
                <a:close/>
              </a:path>
            </a:pathLst>
          </a:custGeom>
          <a:solidFill>
            <a:srgbClr val="257CE5"/>
          </a:solidFill>
          <a:ln/>
        </p:spPr>
      </p:sp>
      <p:sp>
        <p:nvSpPr>
          <p:cNvPr id="3" name="Text 1"/>
          <p:cNvSpPr/>
          <p:nvPr/>
        </p:nvSpPr>
        <p:spPr>
          <a:xfrm>
            <a:off x="349571" y="67884"/>
            <a:ext cx="8005161" cy="583073"/>
          </a:xfrm>
          <a:prstGeom prst="rect">
            <a:avLst/>
          </a:prstGeom>
          <a:noFill/>
          <a:ln/>
        </p:spPr>
        <p:txBody>
          <a:bodyPr wrap="square" lIns="95250" tIns="95250" rIns="95250" bIns="95250" rtlCol="0" anchor="t">
            <a:spAutoFit/>
          </a:bodyPr>
          <a:lstStyle/>
          <a:p>
            <a:pPr indent="0" marL="0">
              <a:lnSpc>
                <a:spcPct val="112500"/>
              </a:lnSpc>
              <a:spcBef>
                <a:spcPts val="375"/>
              </a:spcBef>
              <a:buNone/>
            </a:pPr>
            <a:r>
              <a:rPr lang="en-US" sz="2016" b="1" dirty="0">
                <a:solidFill>
                  <a:srgbClr val="FFFFFF"/>
                </a:solidFill>
                <a:latin typeface="微软雅黑" pitchFamily="34" charset="0"/>
                <a:ea typeface="微软雅黑" pitchFamily="34" charset="-122"/>
                <a:cs typeface="微软雅黑" pitchFamily="34" charset="-120"/>
              </a:rPr>
              <a:t>连接计算机计划启动</a:t>
            </a:r>
            <a:endParaRPr lang="en-US" sz="1440" dirty="0"/>
          </a:p>
        </p:txBody>
      </p:sp>
      <p:pic>
        <p:nvPicPr>
          <p:cNvPr id="4" name="Image 0" descr="preencoded.png">    </p:cNvPr>
          <p:cNvPicPr>
            <a:picLocks noChangeAspect="1"/>
          </p:cNvPicPr>
          <p:nvPr/>
        </p:nvPicPr>
        <p:blipFill>
          <a:blip r:embed="rId2">
            <a:alphaModFix amt="60000"/>
          </a:blip>
          <a:stretch>
            <a:fillRect/>
          </a:stretch>
        </p:blipFill>
        <p:spPr>
          <a:xfrm>
            <a:off x="0" y="886688"/>
            <a:ext cx="4523239" cy="4053616"/>
          </a:xfrm>
          <a:prstGeom prst="rect">
            <a:avLst/>
          </a:prstGeom>
        </p:spPr>
      </p:pic>
      <p:pic>
        <p:nvPicPr>
          <p:cNvPr id="5" name="Image 1" descr="preencoded.png">    </p:cNvPr>
          <p:cNvPicPr>
            <a:picLocks noChangeAspect="1"/>
          </p:cNvPicPr>
          <p:nvPr/>
        </p:nvPicPr>
        <p:blipFill>
          <a:blip r:embed="rId3">
            <a:alphaModFix amt="80000"/>
          </a:blip>
          <a:stretch>
            <a:fillRect/>
          </a:stretch>
        </p:blipFill>
        <p:spPr>
          <a:xfrm>
            <a:off x="0" y="903148"/>
            <a:ext cx="4523239" cy="4398546"/>
          </a:xfrm>
          <a:prstGeom prst="rect">
            <a:avLst/>
          </a:prstGeom>
        </p:spPr>
      </p:pic>
      <p:pic>
        <p:nvPicPr>
          <p:cNvPr id="6" name="Image 2" descr="preencoded.png">    </p:cNvPr>
          <p:cNvPicPr>
            <a:picLocks noChangeAspect="1"/>
          </p:cNvPicPr>
          <p:nvPr/>
        </p:nvPicPr>
        <p:blipFill>
          <a:blip r:embed="rId4"/>
          <a:stretch>
            <a:fillRect/>
          </a:stretch>
        </p:blipFill>
        <p:spPr>
          <a:xfrm>
            <a:off x="0" y="1009529"/>
            <a:ext cx="4523239" cy="4523239"/>
          </a:xfrm>
          <a:prstGeom prst="rect">
            <a:avLst/>
          </a:prstGeom>
        </p:spPr>
      </p:pic>
      <p:sp>
        <p:nvSpPr>
          <p:cNvPr id="7" name="Text 2"/>
          <p:cNvSpPr/>
          <p:nvPr/>
        </p:nvSpPr>
        <p:spPr>
          <a:xfrm>
            <a:off x="4122902" y="1093989"/>
            <a:ext cx="4389120" cy="402336"/>
          </a:xfrm>
          <a:prstGeom prst="rect">
            <a:avLst/>
          </a:prstGeom>
          <a:noFill/>
          <a:ln/>
        </p:spPr>
        <p:txBody>
          <a:bodyPr wrap="square" lIns="95250" tIns="95250" rIns="95250" bIns="95250" rtlCol="0" anchor="t">
            <a:spAutoFit/>
          </a:bodyPr>
          <a:lstStyle/>
          <a:p>
            <a:pPr algn="just" indent="0" marL="0">
              <a:lnSpc>
                <a:spcPct val="100000"/>
              </a:lnSpc>
              <a:spcBef>
                <a:spcPts val="375"/>
              </a:spcBef>
              <a:buNone/>
            </a:pPr>
            <a:r>
              <a:rPr lang="en-US" sz="1728" b="1" dirty="0">
                <a:solidFill>
                  <a:srgbClr val="52A9FF"/>
                </a:solidFill>
                <a:latin typeface="Microsoft Yahei" pitchFamily="34" charset="0"/>
                <a:ea typeface="Microsoft Yahei" pitchFamily="34" charset="-122"/>
                <a:cs typeface="Microsoft Yahei" pitchFamily="34" charset="-120"/>
              </a:rPr>
              <a:t>ARPA的前瞻性计划</a:t>
            </a:r>
            <a:endParaRPr lang="en-US" sz="1440" dirty="0"/>
          </a:p>
        </p:txBody>
      </p:sp>
      <p:sp>
        <p:nvSpPr>
          <p:cNvPr id="8" name="Text 3"/>
          <p:cNvSpPr/>
          <p:nvPr/>
        </p:nvSpPr>
        <p:spPr>
          <a:xfrm>
            <a:off x="4122902" y="1395741"/>
            <a:ext cx="4476025" cy="603504"/>
          </a:xfrm>
          <a:prstGeom prst="rect">
            <a:avLst/>
          </a:prstGeom>
          <a:noFill/>
          <a:ln/>
        </p:spPr>
        <p:txBody>
          <a:bodyPr wrap="square" lIns="95250" tIns="95250" rIns="95250" bIns="95250" rtlCol="0" anchor="t">
            <a:spAutoFit/>
          </a:bodyPr>
          <a:lstStyle/>
          <a:p>
            <a:pPr algn="just" indent="0" marL="0">
              <a:lnSpc>
                <a:spcPct val="100000"/>
              </a:lnSpc>
              <a:spcBef>
                <a:spcPts val="375"/>
              </a:spcBef>
              <a:buNone/>
            </a:pPr>
            <a:r>
              <a:rPr lang="en-US" sz="1152" dirty="0">
                <a:solidFill>
                  <a:srgbClr val="00070F"/>
                </a:solidFill>
                <a:latin typeface="Microsoft Yahei" pitchFamily="34" charset="0"/>
                <a:ea typeface="Microsoft Yahei" pitchFamily="34" charset="-122"/>
                <a:cs typeface="Microsoft Yahei" pitchFamily="34" charset="-120"/>
              </a:rPr>
              <a:t>1966年，美国高级研究计划局（ARPA）启动了连接计算机的计划，旨在解决联邦政府资金浪费问题，通过将互不兼容的机器连接起来，提高计算资源的利用效率。</a:t>
            </a:r>
            <a:endParaRPr lang="en-US" sz="1440" dirty="0"/>
          </a:p>
        </p:txBody>
      </p:sp>
      <p:sp>
        <p:nvSpPr>
          <p:cNvPr id="9" name="Text 4"/>
          <p:cNvSpPr/>
          <p:nvPr/>
        </p:nvSpPr>
        <p:spPr>
          <a:xfrm>
            <a:off x="4122902" y="2258934"/>
            <a:ext cx="4389120" cy="402336"/>
          </a:xfrm>
          <a:prstGeom prst="rect">
            <a:avLst/>
          </a:prstGeom>
          <a:noFill/>
          <a:ln/>
        </p:spPr>
        <p:txBody>
          <a:bodyPr wrap="square" lIns="95250" tIns="95250" rIns="95250" bIns="95250" rtlCol="0" anchor="t">
            <a:spAutoFit/>
          </a:bodyPr>
          <a:lstStyle/>
          <a:p>
            <a:pPr algn="just" indent="0" marL="0">
              <a:lnSpc>
                <a:spcPct val="100000"/>
              </a:lnSpc>
              <a:spcBef>
                <a:spcPts val="375"/>
              </a:spcBef>
              <a:buNone/>
            </a:pPr>
            <a:r>
              <a:rPr lang="en-US" sz="1728" b="1" dirty="0">
                <a:solidFill>
                  <a:srgbClr val="52A9FF"/>
                </a:solidFill>
                <a:latin typeface="Microsoft Yahei" pitchFamily="34" charset="0"/>
                <a:ea typeface="Microsoft Yahei" pitchFamily="34" charset="-122"/>
                <a:cs typeface="Microsoft Yahei" pitchFamily="34" charset="-120"/>
              </a:rPr>
              <a:t>鲍勃·泰勒的远见卓识</a:t>
            </a:r>
            <a:endParaRPr lang="en-US" sz="1440" dirty="0"/>
          </a:p>
        </p:txBody>
      </p:sp>
      <p:sp>
        <p:nvSpPr>
          <p:cNvPr id="10" name="Text 5"/>
          <p:cNvSpPr/>
          <p:nvPr/>
        </p:nvSpPr>
        <p:spPr>
          <a:xfrm>
            <a:off x="4122902" y="2555200"/>
            <a:ext cx="4476025" cy="813816"/>
          </a:xfrm>
          <a:prstGeom prst="rect">
            <a:avLst/>
          </a:prstGeom>
          <a:noFill/>
          <a:ln/>
        </p:spPr>
        <p:txBody>
          <a:bodyPr wrap="square" lIns="95250" tIns="95250" rIns="95250" bIns="95250" rtlCol="0" anchor="t">
            <a:spAutoFit/>
          </a:bodyPr>
          <a:lstStyle/>
          <a:p>
            <a:pPr algn="just" indent="0" marL="0">
              <a:lnSpc>
                <a:spcPct val="100000"/>
              </a:lnSpc>
              <a:spcBef>
                <a:spcPts val="375"/>
              </a:spcBef>
              <a:buNone/>
            </a:pPr>
            <a:r>
              <a:rPr lang="en-US" sz="1152" dirty="0">
                <a:solidFill>
                  <a:srgbClr val="00070F"/>
                </a:solidFill>
                <a:latin typeface="Microsoft Yahei" pitchFamily="34" charset="0"/>
                <a:ea typeface="Microsoft Yahei" pitchFamily="34" charset="-122"/>
                <a:cs typeface="Microsoft Yahei" pitchFamily="34" charset="-120"/>
              </a:rPr>
              <a:t>作为ARPA计算项目部主任，鲍勃·泰勒提出了连接计算机的想法，这一创新思维得到了ARPA主任查理·赫尔茨菲尔德的支持，并成功争取到了100万美元的启动资金。</a:t>
            </a:r>
            <a:endParaRPr lang="en-US" sz="1440" dirty="0"/>
          </a:p>
        </p:txBody>
      </p:sp>
      <p:sp>
        <p:nvSpPr>
          <p:cNvPr id="11" name="Text 6"/>
          <p:cNvSpPr/>
          <p:nvPr/>
        </p:nvSpPr>
        <p:spPr>
          <a:xfrm>
            <a:off x="4122115" y="3522635"/>
            <a:ext cx="4389120" cy="402336"/>
          </a:xfrm>
          <a:prstGeom prst="rect">
            <a:avLst/>
          </a:prstGeom>
          <a:noFill/>
          <a:ln/>
        </p:spPr>
        <p:txBody>
          <a:bodyPr wrap="square" lIns="95250" tIns="95250" rIns="95250" bIns="95250" rtlCol="0" anchor="t">
            <a:spAutoFit/>
          </a:bodyPr>
          <a:lstStyle/>
          <a:p>
            <a:pPr algn="just" indent="0" marL="0">
              <a:lnSpc>
                <a:spcPct val="100000"/>
              </a:lnSpc>
              <a:spcBef>
                <a:spcPts val="375"/>
              </a:spcBef>
              <a:buNone/>
            </a:pPr>
            <a:r>
              <a:rPr lang="en-US" sz="1728" b="1" dirty="0">
                <a:solidFill>
                  <a:srgbClr val="52A9FF"/>
                </a:solidFill>
                <a:latin typeface="Microsoft Yahei" pitchFamily="34" charset="0"/>
                <a:ea typeface="Microsoft Yahei" pitchFamily="34" charset="-122"/>
                <a:cs typeface="Microsoft Yahei" pitchFamily="34" charset="-120"/>
              </a:rPr>
              <a:t>戴维斯的独立发明</a:t>
            </a:r>
            <a:endParaRPr lang="en-US" sz="1440" dirty="0"/>
          </a:p>
        </p:txBody>
      </p:sp>
      <p:sp>
        <p:nvSpPr>
          <p:cNvPr id="12" name="Text 7"/>
          <p:cNvSpPr/>
          <p:nvPr/>
        </p:nvSpPr>
        <p:spPr>
          <a:xfrm>
            <a:off x="4122902" y="3824695"/>
            <a:ext cx="4476025" cy="813816"/>
          </a:xfrm>
          <a:prstGeom prst="rect">
            <a:avLst/>
          </a:prstGeom>
          <a:noFill/>
          <a:ln/>
        </p:spPr>
        <p:txBody>
          <a:bodyPr wrap="square" lIns="95250" tIns="95250" rIns="95250" bIns="95250" rtlCol="0" anchor="t">
            <a:spAutoFit/>
          </a:bodyPr>
          <a:lstStyle/>
          <a:p>
            <a:pPr algn="just" indent="0" marL="0">
              <a:lnSpc>
                <a:spcPct val="100000"/>
              </a:lnSpc>
              <a:spcBef>
                <a:spcPts val="375"/>
              </a:spcBef>
              <a:buNone/>
            </a:pPr>
            <a:r>
              <a:rPr lang="en-US" sz="1152" dirty="0">
                <a:solidFill>
                  <a:srgbClr val="00070F"/>
                </a:solidFill>
                <a:latin typeface="Microsoft Yahei" pitchFamily="34" charset="0"/>
                <a:ea typeface="Microsoft Yahei" pitchFamily="34" charset="-122"/>
                <a:cs typeface="Microsoft Yahei" pitchFamily="34" charset="-120"/>
              </a:rPr>
              <a:t>英国国家物理研究所的唐纳德·戴维斯在不知道巴兰工作的情况下，重新发明了数据包和数据包交换的概念，并在得克萨斯州加林顿的一次学术会议上展示了他的研究成果，为互联网的诞生奠定了基础。</a:t>
            </a:r>
            <a:endParaRPr lang="en-US" sz="1440" dirty="0"/>
          </a:p>
        </p:txBody>
      </p:sp>
      <p:sp>
        <p:nvSpPr>
          <p:cNvPr id="13" name="Shape 8"/>
          <p:cNvSpPr/>
          <p:nvPr/>
        </p:nvSpPr>
        <p:spPr>
          <a:xfrm>
            <a:off x="2673371" y="1805964"/>
            <a:ext cx="499914" cy="0"/>
          </a:xfrm>
          <a:custGeom>
            <a:avLst/>
            <a:gdLst/>
            <a:ahLst/>
            <a:cxnLst/>
            <a:rect l="l" t="t" r="r" b="b"/>
            <a:pathLst>
              <a:path w="499914" h="0">
                <a:moveTo>
                  <a:pt x="0" y="0"/>
                </a:moveTo>
                <a:moveTo>
                  <a:pt x="0" y="0"/>
                </a:moveTo>
                <a:lnTo>
                  <a:pt x="499914" y="0"/>
                </a:lnTo>
              </a:path>
            </a:pathLst>
          </a:custGeom>
          <a:noFill/>
          <a:ln w="19050">
            <a:solidFill>
              <a:srgbClr val="257CE5"/>
            </a:solidFill>
            <a:prstDash val="solid"/>
            <a:headEnd type="none"/>
            <a:tailEnd type="arrow"/>
          </a:ln>
        </p:spPr>
      </p:sp>
      <p:sp>
        <p:nvSpPr>
          <p:cNvPr id="14" name="Shape 9"/>
          <p:cNvSpPr/>
          <p:nvPr/>
        </p:nvSpPr>
        <p:spPr>
          <a:xfrm>
            <a:off x="3162037" y="2856649"/>
            <a:ext cx="350493" cy="0"/>
          </a:xfrm>
          <a:custGeom>
            <a:avLst/>
            <a:gdLst/>
            <a:ahLst/>
            <a:cxnLst/>
            <a:rect l="l" t="t" r="r" b="b"/>
            <a:pathLst>
              <a:path w="350493" h="0">
                <a:moveTo>
                  <a:pt x="0" y="0"/>
                </a:moveTo>
                <a:moveTo>
                  <a:pt x="0" y="0"/>
                </a:moveTo>
                <a:lnTo>
                  <a:pt x="350493" y="0"/>
                </a:lnTo>
              </a:path>
            </a:pathLst>
          </a:custGeom>
          <a:noFill/>
          <a:ln w="19050">
            <a:solidFill>
              <a:srgbClr val="257CE5"/>
            </a:solidFill>
            <a:prstDash val="solid"/>
            <a:headEnd type="none"/>
            <a:tailEnd type="arrow"/>
          </a:ln>
        </p:spPr>
      </p:sp>
      <p:sp>
        <p:nvSpPr>
          <p:cNvPr id="15" name="Shape 10"/>
          <p:cNvSpPr/>
          <p:nvPr/>
        </p:nvSpPr>
        <p:spPr>
          <a:xfrm>
            <a:off x="2804600" y="4003258"/>
            <a:ext cx="1103131" cy="0"/>
          </a:xfrm>
          <a:custGeom>
            <a:avLst/>
            <a:gdLst/>
            <a:ahLst/>
            <a:cxnLst/>
            <a:rect l="l" t="t" r="r" b="b"/>
            <a:pathLst>
              <a:path w="1103131" h="0">
                <a:moveTo>
                  <a:pt x="0" y="0"/>
                </a:moveTo>
                <a:moveTo>
                  <a:pt x="0" y="0"/>
                </a:moveTo>
                <a:lnTo>
                  <a:pt x="1103131" y="0"/>
                </a:lnTo>
              </a:path>
            </a:pathLst>
          </a:custGeom>
          <a:noFill/>
          <a:ln w="19050">
            <a:solidFill>
              <a:srgbClr val="257CE5"/>
            </a:solidFill>
            <a:prstDash val="solid"/>
            <a:headEnd type="none"/>
            <a:tailEnd type="arrow"/>
          </a:ln>
        </p:spPr>
      </p:sp>
      <p:sp>
        <p:nvSpPr>
          <p:cNvPr id="16" name="Text 11"/>
          <p:cNvSpPr/>
          <p:nvPr/>
        </p:nvSpPr>
        <p:spPr>
          <a:xfrm>
            <a:off x="1838595" y="1558724"/>
            <a:ext cx="794446" cy="594360"/>
          </a:xfrm>
          <a:prstGeom prst="rect">
            <a:avLst/>
          </a:prstGeom>
          <a:noFill/>
          <a:ln/>
        </p:spPr>
        <p:txBody>
          <a:bodyPr wrap="square" lIns="95250" tIns="95250" rIns="95250" bIns="95250" rtlCol="0" anchor="t">
            <a:spAutoFit/>
          </a:bodyPr>
          <a:lstStyle/>
          <a:p>
            <a:pPr algn="ctr" indent="0" marL="0">
              <a:lnSpc>
                <a:spcPct val="112500"/>
              </a:lnSpc>
              <a:spcBef>
                <a:spcPts val="375"/>
              </a:spcBef>
              <a:buNone/>
            </a:pPr>
            <a:r>
              <a:rPr lang="en-US" sz="2160" b="1" dirty="0">
                <a:solidFill>
                  <a:srgbClr val="FFFFFF"/>
                </a:solidFill>
                <a:latin typeface="Microsoft Yahei" pitchFamily="34" charset="0"/>
                <a:ea typeface="Microsoft Yahei" pitchFamily="34" charset="-122"/>
                <a:cs typeface="Microsoft Yahei" pitchFamily="34" charset="-120"/>
              </a:rPr>
              <a:t>01</a:t>
            </a:r>
            <a:endParaRPr lang="en-US" sz="1440" dirty="0"/>
          </a:p>
        </p:txBody>
      </p:sp>
      <p:sp>
        <p:nvSpPr>
          <p:cNvPr id="17" name="Text 12"/>
          <p:cNvSpPr/>
          <p:nvPr/>
        </p:nvSpPr>
        <p:spPr>
          <a:xfrm>
            <a:off x="1605529" y="2616316"/>
            <a:ext cx="1312181" cy="594360"/>
          </a:xfrm>
          <a:prstGeom prst="rect">
            <a:avLst/>
          </a:prstGeom>
          <a:noFill/>
          <a:ln/>
        </p:spPr>
        <p:txBody>
          <a:bodyPr wrap="square" lIns="95250" tIns="95250" rIns="95250" bIns="95250" rtlCol="0" anchor="t">
            <a:spAutoFit/>
          </a:bodyPr>
          <a:lstStyle/>
          <a:p>
            <a:pPr algn="ctr" indent="0" marL="0">
              <a:lnSpc>
                <a:spcPct val="112500"/>
              </a:lnSpc>
              <a:spcBef>
                <a:spcPts val="375"/>
              </a:spcBef>
              <a:buNone/>
            </a:pPr>
            <a:r>
              <a:rPr lang="en-US" sz="2160" b="1" dirty="0">
                <a:solidFill>
                  <a:srgbClr val="FFFFFF"/>
                </a:solidFill>
                <a:latin typeface="Microsoft Yahei" pitchFamily="34" charset="0"/>
                <a:ea typeface="Microsoft Yahei" pitchFamily="34" charset="-122"/>
                <a:cs typeface="Microsoft Yahei" pitchFamily="34" charset="-120"/>
              </a:rPr>
              <a:t>02</a:t>
            </a:r>
            <a:endParaRPr lang="en-US" sz="1440" dirty="0"/>
          </a:p>
        </p:txBody>
      </p:sp>
      <p:sp>
        <p:nvSpPr>
          <p:cNvPr id="18" name="Text 13"/>
          <p:cNvSpPr/>
          <p:nvPr/>
        </p:nvSpPr>
        <p:spPr>
          <a:xfrm>
            <a:off x="1426313" y="3754199"/>
            <a:ext cx="1670613" cy="594360"/>
          </a:xfrm>
          <a:prstGeom prst="rect">
            <a:avLst/>
          </a:prstGeom>
          <a:noFill/>
          <a:ln/>
        </p:spPr>
        <p:txBody>
          <a:bodyPr wrap="square" lIns="95250" tIns="95250" rIns="95250" bIns="95250" rtlCol="0" anchor="t">
            <a:spAutoFit/>
          </a:bodyPr>
          <a:lstStyle/>
          <a:p>
            <a:pPr algn="ctr" indent="0" marL="0">
              <a:lnSpc>
                <a:spcPct val="112500"/>
              </a:lnSpc>
              <a:spcBef>
                <a:spcPts val="375"/>
              </a:spcBef>
              <a:buNone/>
            </a:pPr>
            <a:r>
              <a:rPr lang="en-US" sz="2160" b="1" dirty="0">
                <a:solidFill>
                  <a:srgbClr val="FFFFFF"/>
                </a:solidFill>
                <a:latin typeface="Microsoft Yahei" pitchFamily="34" charset="0"/>
                <a:ea typeface="Microsoft Yahei" pitchFamily="34" charset="-122"/>
                <a:cs typeface="Microsoft Yahei" pitchFamily="34" charset="-120"/>
              </a:rPr>
              <a:t>03</a:t>
            </a:r>
            <a:endParaRPr lang="en-US" sz="144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p:nvPr/>
        </p:nvSpPr>
        <p:spPr>
          <a:xfrm>
            <a:off x="6643667" y="1041105"/>
            <a:ext cx="2227193" cy="1883664"/>
          </a:xfrm>
          <a:prstGeom prst="rect">
            <a:avLst/>
          </a:prstGeom>
          <a:noFill/>
          <a:ln/>
        </p:spPr>
        <p:txBody>
          <a:bodyPr wrap="square" lIns="95250" tIns="95250" rIns="95250" bIns="95250" rtlCol="0" anchor="t">
            <a:spAutoFit/>
          </a:bodyPr>
          <a:lstStyle/>
          <a:p>
            <a:pPr algn="ctr" indent="0" marL="0">
              <a:lnSpc>
                <a:spcPct val="112500"/>
              </a:lnSpc>
              <a:spcBef>
                <a:spcPts val="375"/>
              </a:spcBef>
              <a:buNone/>
            </a:pPr>
            <a:r>
              <a:rPr lang="en-US" sz="8640" b="1" dirty="0">
                <a:solidFill>
                  <a:srgbClr val="257CE5">
                    <a:alpha val="20000"/>
                  </a:srgbClr>
                </a:solidFill>
                <a:latin typeface="Arial" pitchFamily="34" charset="0"/>
                <a:ea typeface="Arial" pitchFamily="34" charset="-122"/>
                <a:cs typeface="Arial" pitchFamily="34" charset="-120"/>
              </a:rPr>
              <a:t>04</a:t>
            </a:r>
            <a:endParaRPr lang="en-US" sz="1440" dirty="0"/>
          </a:p>
        </p:txBody>
      </p:sp>
      <p:sp>
        <p:nvSpPr>
          <p:cNvPr id="3" name="Text 1"/>
          <p:cNvSpPr/>
          <p:nvPr/>
        </p:nvSpPr>
        <p:spPr>
          <a:xfrm>
            <a:off x="3434463" y="2417454"/>
            <a:ext cx="4931077" cy="731520"/>
          </a:xfrm>
          <a:prstGeom prst="rect">
            <a:avLst/>
          </a:prstGeom>
          <a:noFill/>
          <a:ln/>
        </p:spPr>
        <p:txBody>
          <a:bodyPr wrap="square" lIns="95250" tIns="95250" rIns="95250" bIns="95250" rtlCol="0" anchor="t">
            <a:spAutoFit/>
          </a:bodyPr>
          <a:lstStyle/>
          <a:p>
            <a:pPr algn="r" indent="0" marL="0">
              <a:lnSpc>
                <a:spcPct val="112500"/>
              </a:lnSpc>
              <a:spcBef>
                <a:spcPts val="375"/>
              </a:spcBef>
              <a:buNone/>
            </a:pPr>
            <a:r>
              <a:rPr lang="en-US" sz="2880" b="1" dirty="0">
                <a:solidFill>
                  <a:srgbClr val="164088"/>
                </a:solidFill>
                <a:latin typeface="Microsoft Yahei" pitchFamily="34" charset="0"/>
                <a:ea typeface="Microsoft Yahei" pitchFamily="34" charset="-122"/>
                <a:cs typeface="Microsoft Yahei" pitchFamily="34" charset="-120"/>
              </a:rPr>
              <a:t>其他贡献者</a:t>
            </a:r>
            <a:endParaRPr lang="en-US" sz="144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Shape 0"/>
          <p:cNvSpPr/>
          <p:nvPr/>
        </p:nvSpPr>
        <p:spPr>
          <a:xfrm>
            <a:off x="216972" y="153681"/>
            <a:ext cx="8737271" cy="411480"/>
          </a:xfrm>
          <a:custGeom>
            <a:avLst/>
            <a:gdLst/>
            <a:ahLst/>
            <a:cxnLst/>
            <a:rect l="l" t="t" r="r" b="b"/>
            <a:pathLst>
              <a:path w="8737271" h="411480">
                <a:moveTo>
                  <a:pt x="205740" y="0"/>
                </a:moveTo>
                <a:moveTo>
                  <a:pt x="205740" y="0"/>
                </a:moveTo>
                <a:lnTo>
                  <a:pt x="8531531" y="0"/>
                </a:lnTo>
                <a:quadBezTo>
                  <a:pt x="8737271" y="0"/>
                  <a:pt x="8737271" y="205740"/>
                </a:quadBezTo>
                <a:lnTo>
                  <a:pt x="8737271" y="205740"/>
                </a:lnTo>
                <a:quadBezTo>
                  <a:pt x="8737271" y="411480"/>
                  <a:pt x="8531531" y="411480"/>
                </a:quadBezTo>
                <a:lnTo>
                  <a:pt x="205740" y="411480"/>
                </a:lnTo>
                <a:quadBezTo>
                  <a:pt x="0" y="411480"/>
                  <a:pt x="0" y="205740"/>
                </a:quadBezTo>
                <a:lnTo>
                  <a:pt x="0" y="205740"/>
                </a:lnTo>
                <a:quadBezTo>
                  <a:pt x="0" y="0"/>
                  <a:pt x="205740" y="0"/>
                </a:quadBezTo>
                <a:close/>
              </a:path>
            </a:pathLst>
          </a:custGeom>
          <a:solidFill>
            <a:srgbClr val="257CE5"/>
          </a:solidFill>
          <a:ln/>
        </p:spPr>
      </p:sp>
      <p:sp>
        <p:nvSpPr>
          <p:cNvPr id="3" name="Text 1"/>
          <p:cNvSpPr/>
          <p:nvPr/>
        </p:nvSpPr>
        <p:spPr>
          <a:xfrm>
            <a:off x="349571" y="67884"/>
            <a:ext cx="8005161" cy="583073"/>
          </a:xfrm>
          <a:prstGeom prst="rect">
            <a:avLst/>
          </a:prstGeom>
          <a:noFill/>
          <a:ln/>
        </p:spPr>
        <p:txBody>
          <a:bodyPr wrap="square" lIns="95250" tIns="95250" rIns="95250" bIns="95250" rtlCol="0" anchor="t">
            <a:spAutoFit/>
          </a:bodyPr>
          <a:lstStyle/>
          <a:p>
            <a:pPr indent="0" marL="0">
              <a:lnSpc>
                <a:spcPct val="112500"/>
              </a:lnSpc>
              <a:spcBef>
                <a:spcPts val="375"/>
              </a:spcBef>
              <a:buNone/>
            </a:pPr>
            <a:r>
              <a:rPr lang="en-US" sz="2016" b="1" dirty="0">
                <a:solidFill>
                  <a:srgbClr val="FFFFFF"/>
                </a:solidFill>
                <a:latin typeface="微软雅黑" pitchFamily="34" charset="0"/>
                <a:ea typeface="微软雅黑" pitchFamily="34" charset="-122"/>
                <a:cs typeface="微软雅黑" pitchFamily="34" charset="-120"/>
              </a:rPr>
              <a:t>唐纳德·戴维斯的数据包交换概念</a:t>
            </a:r>
            <a:endParaRPr lang="en-US" sz="1440" dirty="0"/>
          </a:p>
        </p:txBody>
      </p:sp>
      <p:sp>
        <p:nvSpPr>
          <p:cNvPr id="4" name="Shape 2"/>
          <p:cNvSpPr/>
          <p:nvPr/>
        </p:nvSpPr>
        <p:spPr>
          <a:xfrm rot="-366000">
            <a:off x="639861" y="1356868"/>
            <a:ext cx="2450592" cy="2542032"/>
          </a:xfrm>
          <a:custGeom>
            <a:avLst/>
            <a:gdLst/>
            <a:ahLst/>
            <a:cxnLst/>
            <a:rect l="l" t="t" r="r" b="b"/>
            <a:pathLst>
              <a:path w="2450592" h="2542032">
                <a:moveTo>
                  <a:pt x="216394" y="0"/>
                </a:moveTo>
                <a:moveTo>
                  <a:pt x="216394" y="0"/>
                </a:moveTo>
                <a:lnTo>
                  <a:pt x="2234198" y="0"/>
                </a:lnTo>
                <a:quadBezTo>
                  <a:pt x="2450592" y="0"/>
                  <a:pt x="2450592" y="216394"/>
                </a:quadBezTo>
                <a:lnTo>
                  <a:pt x="2450592" y="2325638"/>
                </a:lnTo>
                <a:quadBezTo>
                  <a:pt x="2450592" y="2542032"/>
                  <a:pt x="2234198" y="2542032"/>
                </a:quadBezTo>
                <a:lnTo>
                  <a:pt x="216394" y="2542032"/>
                </a:lnTo>
                <a:quadBezTo>
                  <a:pt x="0" y="2542032"/>
                  <a:pt x="0" y="2325638"/>
                </a:quadBezTo>
                <a:lnTo>
                  <a:pt x="0" y="216394"/>
                </a:lnTo>
                <a:quadBezTo>
                  <a:pt x="0" y="0"/>
                  <a:pt x="216394" y="0"/>
                </a:quadBezTo>
                <a:close/>
              </a:path>
            </a:pathLst>
          </a:custGeom>
          <a:solidFill>
            <a:srgbClr val="000000">
              <a:alpha val="0"/>
            </a:srgbClr>
          </a:solidFill>
          <a:ln w="19050">
            <a:solidFill>
              <a:srgbClr val="257CE5"/>
            </a:solidFill>
            <a:prstDash val="solid"/>
          </a:ln>
        </p:spPr>
      </p:sp>
      <p:sp>
        <p:nvSpPr>
          <p:cNvPr id="5" name="Shape 3"/>
          <p:cNvSpPr/>
          <p:nvPr/>
        </p:nvSpPr>
        <p:spPr>
          <a:xfrm>
            <a:off x="679498" y="1343207"/>
            <a:ext cx="2450592" cy="2542032"/>
          </a:xfrm>
          <a:custGeom>
            <a:avLst/>
            <a:gdLst/>
            <a:ahLst/>
            <a:cxnLst/>
            <a:rect l="l" t="t" r="r" b="b"/>
            <a:pathLst>
              <a:path w="2450592" h="2542032">
                <a:moveTo>
                  <a:pt x="216394" y="0"/>
                </a:moveTo>
                <a:moveTo>
                  <a:pt x="216394" y="0"/>
                </a:moveTo>
                <a:lnTo>
                  <a:pt x="2234198" y="0"/>
                </a:lnTo>
                <a:quadBezTo>
                  <a:pt x="2450592" y="0"/>
                  <a:pt x="2450592" y="216394"/>
                </a:quadBezTo>
                <a:lnTo>
                  <a:pt x="2450592" y="2325638"/>
                </a:lnTo>
                <a:quadBezTo>
                  <a:pt x="2450592" y="2542032"/>
                  <a:pt x="2234198" y="2542032"/>
                </a:quadBezTo>
                <a:lnTo>
                  <a:pt x="216394" y="2542032"/>
                </a:lnTo>
                <a:quadBezTo>
                  <a:pt x="0" y="2542032"/>
                  <a:pt x="0" y="2325638"/>
                </a:quadBezTo>
                <a:lnTo>
                  <a:pt x="0" y="216394"/>
                </a:lnTo>
                <a:quadBezTo>
                  <a:pt x="0" y="0"/>
                  <a:pt x="216394" y="0"/>
                </a:quadBezTo>
                <a:close/>
              </a:path>
            </a:pathLst>
          </a:custGeom>
          <a:solidFill>
            <a:srgbClr val="000000">
              <a:alpha val="0"/>
            </a:srgbClr>
          </a:solidFill>
          <a:ln w="19050">
            <a:solidFill>
              <a:srgbClr val="257CE5"/>
            </a:solidFill>
            <a:prstDash val="solid"/>
          </a:ln>
        </p:spPr>
      </p:sp>
      <p:sp>
        <p:nvSpPr>
          <p:cNvPr id="6" name="Shape 4"/>
          <p:cNvSpPr/>
          <p:nvPr/>
        </p:nvSpPr>
        <p:spPr>
          <a:xfrm>
            <a:off x="916789" y="1153595"/>
            <a:ext cx="512064" cy="512064"/>
          </a:xfrm>
          <a:custGeom>
            <a:avLst/>
            <a:gdLst/>
            <a:ahLst/>
            <a:cxnLst/>
            <a:rect l="l" t="t" r="r" b="b"/>
            <a:pathLst>
              <a:path w="512064" h="512064">
                <a:moveTo>
                  <a:pt x="256032" y="0"/>
                </a:moveTo>
                <a:moveTo>
                  <a:pt x="256032" y="0"/>
                </a:moveTo>
                <a:cubicBezTo>
                  <a:pt x="397340" y="0"/>
                  <a:pt x="512064" y="114724"/>
                  <a:pt x="512064" y="256032"/>
                </a:cubicBezTo>
                <a:cubicBezTo>
                  <a:pt x="512064" y="397340"/>
                  <a:pt x="397340" y="512064"/>
                  <a:pt x="256032" y="512064"/>
                </a:cubicBezTo>
                <a:cubicBezTo>
                  <a:pt x="114724" y="512064"/>
                  <a:pt x="0" y="397340"/>
                  <a:pt x="0" y="256032"/>
                </a:cubicBezTo>
                <a:cubicBezTo>
                  <a:pt x="0" y="114724"/>
                  <a:pt x="114724" y="0"/>
                  <a:pt x="256032" y="0"/>
                </a:cubicBezTo>
                <a:close/>
              </a:path>
            </a:pathLst>
          </a:custGeom>
          <a:solidFill>
            <a:srgbClr val="0084FF"/>
          </a:solidFill>
          <a:ln/>
        </p:spPr>
      </p:sp>
      <p:sp>
        <p:nvSpPr>
          <p:cNvPr id="7" name="Text 5"/>
          <p:cNvSpPr/>
          <p:nvPr/>
        </p:nvSpPr>
        <p:spPr>
          <a:xfrm>
            <a:off x="756803" y="1121591"/>
            <a:ext cx="813748" cy="566928"/>
          </a:xfrm>
          <a:prstGeom prst="rect">
            <a:avLst/>
          </a:prstGeom>
          <a:noFill/>
          <a:ln/>
        </p:spPr>
        <p:txBody>
          <a:bodyPr wrap="square" lIns="95250" tIns="95250" rIns="95250" bIns="95250" rtlCol="0" anchor="t">
            <a:spAutoFit/>
          </a:bodyPr>
          <a:lstStyle/>
          <a:p>
            <a:pPr algn="ctr" indent="0" marL="0">
              <a:lnSpc>
                <a:spcPct val="112500"/>
              </a:lnSpc>
              <a:spcBef>
                <a:spcPts val="375"/>
              </a:spcBef>
              <a:buNone/>
            </a:pPr>
            <a:r>
              <a:rPr lang="en-US" sz="2016" b="1" dirty="0">
                <a:solidFill>
                  <a:srgbClr val="FFFFFF"/>
                </a:solidFill>
                <a:latin typeface="Microsoft Yahei" pitchFamily="34" charset="0"/>
                <a:ea typeface="Microsoft Yahei" pitchFamily="34" charset="-122"/>
                <a:cs typeface="Microsoft Yahei" pitchFamily="34" charset="-120"/>
              </a:rPr>
              <a:t>01</a:t>
            </a:r>
            <a:endParaRPr lang="en-US" sz="1440" dirty="0"/>
          </a:p>
        </p:txBody>
      </p:sp>
      <p:sp>
        <p:nvSpPr>
          <p:cNvPr id="8" name="Shape 6"/>
          <p:cNvSpPr/>
          <p:nvPr/>
        </p:nvSpPr>
        <p:spPr>
          <a:xfrm rot="-366000">
            <a:off x="3346704" y="1356868"/>
            <a:ext cx="2450592" cy="2542032"/>
          </a:xfrm>
          <a:custGeom>
            <a:avLst/>
            <a:gdLst/>
            <a:ahLst/>
            <a:cxnLst/>
            <a:rect l="l" t="t" r="r" b="b"/>
            <a:pathLst>
              <a:path w="2450592" h="2542032">
                <a:moveTo>
                  <a:pt x="216394" y="0"/>
                </a:moveTo>
                <a:moveTo>
                  <a:pt x="216394" y="0"/>
                </a:moveTo>
                <a:lnTo>
                  <a:pt x="2234198" y="0"/>
                </a:lnTo>
                <a:quadBezTo>
                  <a:pt x="2450592" y="0"/>
                  <a:pt x="2450592" y="216394"/>
                </a:quadBezTo>
                <a:lnTo>
                  <a:pt x="2450592" y="2325638"/>
                </a:lnTo>
                <a:quadBezTo>
                  <a:pt x="2450592" y="2542032"/>
                  <a:pt x="2234198" y="2542032"/>
                </a:quadBezTo>
                <a:lnTo>
                  <a:pt x="216394" y="2542032"/>
                </a:lnTo>
                <a:quadBezTo>
                  <a:pt x="0" y="2542032"/>
                  <a:pt x="0" y="2325638"/>
                </a:quadBezTo>
                <a:lnTo>
                  <a:pt x="0" y="216394"/>
                </a:lnTo>
                <a:quadBezTo>
                  <a:pt x="0" y="0"/>
                  <a:pt x="216394" y="0"/>
                </a:quadBezTo>
                <a:close/>
              </a:path>
            </a:pathLst>
          </a:custGeom>
          <a:solidFill>
            <a:srgbClr val="000000">
              <a:alpha val="0"/>
            </a:srgbClr>
          </a:solidFill>
          <a:ln w="19050">
            <a:solidFill>
              <a:srgbClr val="257CE5"/>
            </a:solidFill>
            <a:prstDash val="solid"/>
          </a:ln>
        </p:spPr>
      </p:sp>
      <p:sp>
        <p:nvSpPr>
          <p:cNvPr id="9" name="Shape 7"/>
          <p:cNvSpPr/>
          <p:nvPr/>
        </p:nvSpPr>
        <p:spPr>
          <a:xfrm>
            <a:off x="3386341" y="1343207"/>
            <a:ext cx="2450592" cy="2542032"/>
          </a:xfrm>
          <a:custGeom>
            <a:avLst/>
            <a:gdLst/>
            <a:ahLst/>
            <a:cxnLst/>
            <a:rect l="l" t="t" r="r" b="b"/>
            <a:pathLst>
              <a:path w="2450592" h="2542032">
                <a:moveTo>
                  <a:pt x="216394" y="0"/>
                </a:moveTo>
                <a:moveTo>
                  <a:pt x="216394" y="0"/>
                </a:moveTo>
                <a:lnTo>
                  <a:pt x="2234198" y="0"/>
                </a:lnTo>
                <a:quadBezTo>
                  <a:pt x="2450592" y="0"/>
                  <a:pt x="2450592" y="216394"/>
                </a:quadBezTo>
                <a:lnTo>
                  <a:pt x="2450592" y="2325638"/>
                </a:lnTo>
                <a:quadBezTo>
                  <a:pt x="2450592" y="2542032"/>
                  <a:pt x="2234198" y="2542032"/>
                </a:quadBezTo>
                <a:lnTo>
                  <a:pt x="216394" y="2542032"/>
                </a:lnTo>
                <a:quadBezTo>
                  <a:pt x="0" y="2542032"/>
                  <a:pt x="0" y="2325638"/>
                </a:quadBezTo>
                <a:lnTo>
                  <a:pt x="0" y="216394"/>
                </a:lnTo>
                <a:quadBezTo>
                  <a:pt x="0" y="0"/>
                  <a:pt x="216394" y="0"/>
                </a:quadBezTo>
                <a:close/>
              </a:path>
            </a:pathLst>
          </a:custGeom>
          <a:solidFill>
            <a:srgbClr val="000000">
              <a:alpha val="0"/>
            </a:srgbClr>
          </a:solidFill>
          <a:ln w="19050">
            <a:solidFill>
              <a:srgbClr val="257CE5"/>
            </a:solidFill>
            <a:prstDash val="solid"/>
          </a:ln>
        </p:spPr>
      </p:sp>
      <p:sp>
        <p:nvSpPr>
          <p:cNvPr id="10" name="Shape 8"/>
          <p:cNvSpPr/>
          <p:nvPr/>
        </p:nvSpPr>
        <p:spPr>
          <a:xfrm>
            <a:off x="3623632" y="1153595"/>
            <a:ext cx="512064" cy="512064"/>
          </a:xfrm>
          <a:custGeom>
            <a:avLst/>
            <a:gdLst/>
            <a:ahLst/>
            <a:cxnLst/>
            <a:rect l="l" t="t" r="r" b="b"/>
            <a:pathLst>
              <a:path w="512064" h="512064">
                <a:moveTo>
                  <a:pt x="256032" y="0"/>
                </a:moveTo>
                <a:moveTo>
                  <a:pt x="256032" y="0"/>
                </a:moveTo>
                <a:cubicBezTo>
                  <a:pt x="397340" y="0"/>
                  <a:pt x="512064" y="114724"/>
                  <a:pt x="512064" y="256032"/>
                </a:cubicBezTo>
                <a:cubicBezTo>
                  <a:pt x="512064" y="397340"/>
                  <a:pt x="397340" y="512064"/>
                  <a:pt x="256032" y="512064"/>
                </a:cubicBezTo>
                <a:cubicBezTo>
                  <a:pt x="114724" y="512064"/>
                  <a:pt x="0" y="397340"/>
                  <a:pt x="0" y="256032"/>
                </a:cubicBezTo>
                <a:cubicBezTo>
                  <a:pt x="0" y="114724"/>
                  <a:pt x="114724" y="0"/>
                  <a:pt x="256032" y="0"/>
                </a:cubicBezTo>
                <a:close/>
              </a:path>
            </a:pathLst>
          </a:custGeom>
          <a:solidFill>
            <a:srgbClr val="0084FF"/>
          </a:solidFill>
          <a:ln/>
        </p:spPr>
      </p:sp>
      <p:sp>
        <p:nvSpPr>
          <p:cNvPr id="11" name="Text 9"/>
          <p:cNvSpPr/>
          <p:nvPr/>
        </p:nvSpPr>
        <p:spPr>
          <a:xfrm>
            <a:off x="3472790" y="1126163"/>
            <a:ext cx="813748" cy="566928"/>
          </a:xfrm>
          <a:prstGeom prst="rect">
            <a:avLst/>
          </a:prstGeom>
          <a:noFill/>
          <a:ln/>
        </p:spPr>
        <p:txBody>
          <a:bodyPr wrap="square" lIns="95250" tIns="95250" rIns="95250" bIns="95250" rtlCol="0" anchor="t">
            <a:spAutoFit/>
          </a:bodyPr>
          <a:lstStyle/>
          <a:p>
            <a:pPr algn="ctr" indent="0" marL="0">
              <a:lnSpc>
                <a:spcPct val="112500"/>
              </a:lnSpc>
              <a:spcBef>
                <a:spcPts val="375"/>
              </a:spcBef>
              <a:buNone/>
            </a:pPr>
            <a:r>
              <a:rPr lang="en-US" sz="2016" b="1" dirty="0">
                <a:solidFill>
                  <a:srgbClr val="FFFFFF"/>
                </a:solidFill>
                <a:latin typeface="Microsoft Yahei" pitchFamily="34" charset="0"/>
                <a:ea typeface="Microsoft Yahei" pitchFamily="34" charset="-122"/>
                <a:cs typeface="Microsoft Yahei" pitchFamily="34" charset="-120"/>
              </a:rPr>
              <a:t>02</a:t>
            </a:r>
            <a:endParaRPr lang="en-US" sz="1440" dirty="0"/>
          </a:p>
        </p:txBody>
      </p:sp>
      <p:sp>
        <p:nvSpPr>
          <p:cNvPr id="12" name="Shape 10"/>
          <p:cNvSpPr/>
          <p:nvPr/>
        </p:nvSpPr>
        <p:spPr>
          <a:xfrm rot="-366000">
            <a:off x="6053547" y="1356868"/>
            <a:ext cx="2450592" cy="2542032"/>
          </a:xfrm>
          <a:custGeom>
            <a:avLst/>
            <a:gdLst/>
            <a:ahLst/>
            <a:cxnLst/>
            <a:rect l="l" t="t" r="r" b="b"/>
            <a:pathLst>
              <a:path w="2450592" h="2542032">
                <a:moveTo>
                  <a:pt x="216394" y="0"/>
                </a:moveTo>
                <a:moveTo>
                  <a:pt x="216394" y="0"/>
                </a:moveTo>
                <a:lnTo>
                  <a:pt x="2234198" y="0"/>
                </a:lnTo>
                <a:quadBezTo>
                  <a:pt x="2450592" y="0"/>
                  <a:pt x="2450592" y="216394"/>
                </a:quadBezTo>
                <a:lnTo>
                  <a:pt x="2450592" y="2325638"/>
                </a:lnTo>
                <a:quadBezTo>
                  <a:pt x="2450592" y="2542032"/>
                  <a:pt x="2234198" y="2542032"/>
                </a:quadBezTo>
                <a:lnTo>
                  <a:pt x="216394" y="2542032"/>
                </a:lnTo>
                <a:quadBezTo>
                  <a:pt x="0" y="2542032"/>
                  <a:pt x="0" y="2325638"/>
                </a:quadBezTo>
                <a:lnTo>
                  <a:pt x="0" y="216394"/>
                </a:lnTo>
                <a:quadBezTo>
                  <a:pt x="0" y="0"/>
                  <a:pt x="216394" y="0"/>
                </a:quadBezTo>
                <a:close/>
              </a:path>
            </a:pathLst>
          </a:custGeom>
          <a:solidFill>
            <a:srgbClr val="000000">
              <a:alpha val="0"/>
            </a:srgbClr>
          </a:solidFill>
          <a:ln w="19050">
            <a:solidFill>
              <a:srgbClr val="257CE5"/>
            </a:solidFill>
            <a:prstDash val="solid"/>
          </a:ln>
        </p:spPr>
      </p:sp>
      <p:sp>
        <p:nvSpPr>
          <p:cNvPr id="13" name="Shape 11"/>
          <p:cNvSpPr/>
          <p:nvPr/>
        </p:nvSpPr>
        <p:spPr>
          <a:xfrm>
            <a:off x="6093184" y="1343207"/>
            <a:ext cx="2450592" cy="2542032"/>
          </a:xfrm>
          <a:custGeom>
            <a:avLst/>
            <a:gdLst/>
            <a:ahLst/>
            <a:cxnLst/>
            <a:rect l="l" t="t" r="r" b="b"/>
            <a:pathLst>
              <a:path w="2450592" h="2542032">
                <a:moveTo>
                  <a:pt x="216394" y="0"/>
                </a:moveTo>
                <a:moveTo>
                  <a:pt x="216394" y="0"/>
                </a:moveTo>
                <a:lnTo>
                  <a:pt x="2234198" y="0"/>
                </a:lnTo>
                <a:quadBezTo>
                  <a:pt x="2450592" y="0"/>
                  <a:pt x="2450592" y="216394"/>
                </a:quadBezTo>
                <a:lnTo>
                  <a:pt x="2450592" y="2325638"/>
                </a:lnTo>
                <a:quadBezTo>
                  <a:pt x="2450592" y="2542032"/>
                  <a:pt x="2234198" y="2542032"/>
                </a:quadBezTo>
                <a:lnTo>
                  <a:pt x="216394" y="2542032"/>
                </a:lnTo>
                <a:quadBezTo>
                  <a:pt x="0" y="2542032"/>
                  <a:pt x="0" y="2325638"/>
                </a:quadBezTo>
                <a:lnTo>
                  <a:pt x="0" y="216394"/>
                </a:lnTo>
                <a:quadBezTo>
                  <a:pt x="0" y="0"/>
                  <a:pt x="216394" y="0"/>
                </a:quadBezTo>
                <a:close/>
              </a:path>
            </a:pathLst>
          </a:custGeom>
          <a:solidFill>
            <a:srgbClr val="000000">
              <a:alpha val="0"/>
            </a:srgbClr>
          </a:solidFill>
          <a:ln w="19050">
            <a:solidFill>
              <a:srgbClr val="257CE5"/>
            </a:solidFill>
            <a:prstDash val="solid"/>
          </a:ln>
        </p:spPr>
      </p:sp>
      <p:sp>
        <p:nvSpPr>
          <p:cNvPr id="14" name="Shape 12"/>
          <p:cNvSpPr/>
          <p:nvPr/>
        </p:nvSpPr>
        <p:spPr>
          <a:xfrm>
            <a:off x="6330475" y="1153595"/>
            <a:ext cx="512064" cy="512064"/>
          </a:xfrm>
          <a:custGeom>
            <a:avLst/>
            <a:gdLst/>
            <a:ahLst/>
            <a:cxnLst/>
            <a:rect l="l" t="t" r="r" b="b"/>
            <a:pathLst>
              <a:path w="512064" h="512064">
                <a:moveTo>
                  <a:pt x="256032" y="0"/>
                </a:moveTo>
                <a:moveTo>
                  <a:pt x="256032" y="0"/>
                </a:moveTo>
                <a:cubicBezTo>
                  <a:pt x="397340" y="0"/>
                  <a:pt x="512064" y="114724"/>
                  <a:pt x="512064" y="256032"/>
                </a:cubicBezTo>
                <a:cubicBezTo>
                  <a:pt x="512064" y="397340"/>
                  <a:pt x="397340" y="512064"/>
                  <a:pt x="256032" y="512064"/>
                </a:cubicBezTo>
                <a:cubicBezTo>
                  <a:pt x="114724" y="512064"/>
                  <a:pt x="0" y="397340"/>
                  <a:pt x="0" y="256032"/>
                </a:cubicBezTo>
                <a:cubicBezTo>
                  <a:pt x="0" y="114724"/>
                  <a:pt x="114724" y="0"/>
                  <a:pt x="256032" y="0"/>
                </a:cubicBezTo>
                <a:close/>
              </a:path>
            </a:pathLst>
          </a:custGeom>
          <a:solidFill>
            <a:srgbClr val="0084FF"/>
          </a:solidFill>
          <a:ln/>
        </p:spPr>
      </p:sp>
      <p:sp>
        <p:nvSpPr>
          <p:cNvPr id="15" name="Text 13"/>
          <p:cNvSpPr/>
          <p:nvPr/>
        </p:nvSpPr>
        <p:spPr>
          <a:xfrm>
            <a:off x="6170489" y="1121591"/>
            <a:ext cx="813748" cy="566928"/>
          </a:xfrm>
          <a:prstGeom prst="rect">
            <a:avLst/>
          </a:prstGeom>
          <a:noFill/>
          <a:ln/>
        </p:spPr>
        <p:txBody>
          <a:bodyPr wrap="square" lIns="95250" tIns="95250" rIns="95250" bIns="95250" rtlCol="0" anchor="t">
            <a:spAutoFit/>
          </a:bodyPr>
          <a:lstStyle/>
          <a:p>
            <a:pPr algn="ctr" indent="0" marL="0">
              <a:lnSpc>
                <a:spcPct val="112500"/>
              </a:lnSpc>
              <a:spcBef>
                <a:spcPts val="375"/>
              </a:spcBef>
              <a:buNone/>
            </a:pPr>
            <a:r>
              <a:rPr lang="en-US" sz="2016" b="1" dirty="0">
                <a:solidFill>
                  <a:srgbClr val="FFFFFF"/>
                </a:solidFill>
                <a:latin typeface="Microsoft Yahei" pitchFamily="34" charset="0"/>
                <a:ea typeface="Microsoft Yahei" pitchFamily="34" charset="-122"/>
                <a:cs typeface="Microsoft Yahei" pitchFamily="34" charset="-120"/>
              </a:rPr>
              <a:t>03</a:t>
            </a:r>
            <a:endParaRPr lang="en-US" sz="1440" dirty="0"/>
          </a:p>
        </p:txBody>
      </p:sp>
      <p:sp>
        <p:nvSpPr>
          <p:cNvPr id="16" name="Text 14"/>
          <p:cNvSpPr/>
          <p:nvPr/>
        </p:nvSpPr>
        <p:spPr>
          <a:xfrm>
            <a:off x="679498" y="1667126"/>
            <a:ext cx="2449397" cy="448056"/>
          </a:xfrm>
          <a:prstGeom prst="rect">
            <a:avLst/>
          </a:prstGeom>
          <a:noFill/>
          <a:ln/>
        </p:spPr>
        <p:txBody>
          <a:bodyPr wrap="square" lIns="95250" tIns="95250" rIns="95250" bIns="95250" rtlCol="0" anchor="t">
            <a:spAutoFit/>
          </a:bodyPr>
          <a:lstStyle/>
          <a:p>
            <a:pPr algn="ctr" indent="0" marL="0">
              <a:lnSpc>
                <a:spcPct val="100000"/>
              </a:lnSpc>
              <a:buNone/>
            </a:pPr>
            <a:r>
              <a:rPr lang="en-US" sz="1728" b="1" dirty="0">
                <a:solidFill>
                  <a:srgbClr val="257CE5"/>
                </a:solidFill>
                <a:latin typeface="Microsoft Yahei" pitchFamily="34" charset="0"/>
                <a:ea typeface="Microsoft Yahei" pitchFamily="34" charset="-122"/>
                <a:cs typeface="Microsoft Yahei" pitchFamily="34" charset="-120"/>
              </a:rPr>
              <a:t>数据包交换概念的诞生</a:t>
            </a:r>
            <a:endParaRPr lang="en-US" sz="1440" dirty="0"/>
          </a:p>
        </p:txBody>
      </p:sp>
      <p:sp>
        <p:nvSpPr>
          <p:cNvPr id="17" name="Text 15"/>
          <p:cNvSpPr/>
          <p:nvPr/>
        </p:nvSpPr>
        <p:spPr>
          <a:xfrm>
            <a:off x="807514" y="1988925"/>
            <a:ext cx="2194560" cy="1499616"/>
          </a:xfrm>
          <a:prstGeom prst="rect">
            <a:avLst/>
          </a:prstGeom>
          <a:noFill/>
          <a:ln/>
        </p:spPr>
        <p:txBody>
          <a:bodyPr wrap="square" lIns="95250" tIns="95250" rIns="95250" bIns="95250" rtlCol="0" anchor="t">
            <a:spAutoFit/>
          </a:bodyPr>
          <a:lstStyle/>
          <a:p>
            <a:pPr algn="just" indent="0" marL="0">
              <a:lnSpc>
                <a:spcPct val="100000"/>
              </a:lnSpc>
              <a:spcBef>
                <a:spcPts val="375"/>
              </a:spcBef>
              <a:buNone/>
            </a:pPr>
            <a:r>
              <a:rPr lang="en-US" sz="1152" dirty="0">
                <a:solidFill>
                  <a:srgbClr val="00070F"/>
                </a:solidFill>
                <a:latin typeface="Microsoft Yahei" pitchFamily="34" charset="0"/>
                <a:ea typeface="Microsoft Yahei" pitchFamily="34" charset="-122"/>
                <a:cs typeface="Microsoft Yahei" pitchFamily="34" charset="-120"/>
              </a:rPr>
              <a:t>唐纳德·戴维斯在1967年得克萨斯州加特林堡的一次学术会议上，向ARPA支持的研究项目展示了他的团队重新发明的数据包交换概念，这一概念引起了广泛关注。</a:t>
            </a:r>
            <a:endParaRPr lang="en-US" sz="1440" dirty="0"/>
          </a:p>
        </p:txBody>
      </p:sp>
      <p:sp>
        <p:nvSpPr>
          <p:cNvPr id="18" name="Text 16"/>
          <p:cNvSpPr/>
          <p:nvPr/>
        </p:nvSpPr>
        <p:spPr>
          <a:xfrm>
            <a:off x="3386341" y="1667126"/>
            <a:ext cx="2449397" cy="448056"/>
          </a:xfrm>
          <a:prstGeom prst="rect">
            <a:avLst/>
          </a:prstGeom>
          <a:noFill/>
          <a:ln/>
        </p:spPr>
        <p:txBody>
          <a:bodyPr wrap="square" lIns="95250" tIns="95250" rIns="95250" bIns="95250" rtlCol="0" anchor="t">
            <a:spAutoFit/>
          </a:bodyPr>
          <a:lstStyle/>
          <a:p>
            <a:pPr algn="ctr" indent="0" marL="0">
              <a:lnSpc>
                <a:spcPct val="100000"/>
              </a:lnSpc>
              <a:buNone/>
            </a:pPr>
            <a:r>
              <a:rPr lang="en-US" sz="1728" b="1" dirty="0">
                <a:solidFill>
                  <a:srgbClr val="257CE5"/>
                </a:solidFill>
                <a:latin typeface="Microsoft Yahei" pitchFamily="34" charset="0"/>
                <a:ea typeface="Microsoft Yahei" pitchFamily="34" charset="-122"/>
                <a:cs typeface="Microsoft Yahei" pitchFamily="34" charset="-120"/>
              </a:rPr>
              <a:t>数据包交换的重要性</a:t>
            </a:r>
            <a:endParaRPr lang="en-US" sz="1440" dirty="0"/>
          </a:p>
        </p:txBody>
      </p:sp>
      <p:sp>
        <p:nvSpPr>
          <p:cNvPr id="19" name="Text 17"/>
          <p:cNvSpPr/>
          <p:nvPr/>
        </p:nvSpPr>
        <p:spPr>
          <a:xfrm>
            <a:off x="3514357" y="1988925"/>
            <a:ext cx="2194560" cy="1499616"/>
          </a:xfrm>
          <a:prstGeom prst="rect">
            <a:avLst/>
          </a:prstGeom>
          <a:noFill/>
          <a:ln/>
        </p:spPr>
        <p:txBody>
          <a:bodyPr wrap="square" lIns="95250" tIns="95250" rIns="95250" bIns="95250" rtlCol="0" anchor="t">
            <a:spAutoFit/>
          </a:bodyPr>
          <a:lstStyle/>
          <a:p>
            <a:pPr algn="just" indent="0" marL="0">
              <a:lnSpc>
                <a:spcPct val="100000"/>
              </a:lnSpc>
              <a:spcBef>
                <a:spcPts val="375"/>
              </a:spcBef>
              <a:buNone/>
            </a:pPr>
            <a:r>
              <a:rPr lang="en-US" sz="1152" dirty="0">
                <a:solidFill>
                  <a:srgbClr val="00070F"/>
                </a:solidFill>
                <a:latin typeface="Microsoft Yahei" pitchFamily="34" charset="0"/>
                <a:ea typeface="Microsoft Yahei" pitchFamily="34" charset="-122"/>
                <a:cs typeface="Microsoft Yahei" pitchFamily="34" charset="-120"/>
              </a:rPr>
              <a:t>数据包交换的概念是通过更高速的线路传输数据包，被认为是创建真正高效通信网络所必不可少的技术，对互联网的发展起到了关键作用。</a:t>
            </a:r>
            <a:endParaRPr lang="en-US" sz="1440" dirty="0"/>
          </a:p>
        </p:txBody>
      </p:sp>
      <p:sp>
        <p:nvSpPr>
          <p:cNvPr id="20" name="Text 18"/>
          <p:cNvSpPr/>
          <p:nvPr/>
        </p:nvSpPr>
        <p:spPr>
          <a:xfrm>
            <a:off x="6093184" y="1667126"/>
            <a:ext cx="2449397" cy="448056"/>
          </a:xfrm>
          <a:prstGeom prst="rect">
            <a:avLst/>
          </a:prstGeom>
          <a:noFill/>
          <a:ln/>
        </p:spPr>
        <p:txBody>
          <a:bodyPr wrap="square" lIns="95250" tIns="95250" rIns="95250" bIns="95250" rtlCol="0" anchor="t">
            <a:spAutoFit/>
          </a:bodyPr>
          <a:lstStyle/>
          <a:p>
            <a:pPr algn="ctr" indent="0" marL="0">
              <a:lnSpc>
                <a:spcPct val="100000"/>
              </a:lnSpc>
              <a:buNone/>
            </a:pPr>
            <a:r>
              <a:rPr lang="en-US" sz="1728" b="1" dirty="0">
                <a:solidFill>
                  <a:srgbClr val="257CE5"/>
                </a:solidFill>
                <a:latin typeface="Microsoft Yahei" pitchFamily="34" charset="0"/>
                <a:ea typeface="Microsoft Yahei" pitchFamily="34" charset="-122"/>
                <a:cs typeface="Microsoft Yahei" pitchFamily="34" charset="-120"/>
              </a:rPr>
              <a:t>数据包交换的实践应用</a:t>
            </a:r>
            <a:endParaRPr lang="en-US" sz="1440" dirty="0"/>
          </a:p>
        </p:txBody>
      </p:sp>
      <p:sp>
        <p:nvSpPr>
          <p:cNvPr id="21" name="Text 19"/>
          <p:cNvSpPr/>
          <p:nvPr/>
        </p:nvSpPr>
        <p:spPr>
          <a:xfrm>
            <a:off x="6221200" y="1988925"/>
            <a:ext cx="2194560" cy="1499616"/>
          </a:xfrm>
          <a:prstGeom prst="rect">
            <a:avLst/>
          </a:prstGeom>
          <a:noFill/>
          <a:ln/>
        </p:spPr>
        <p:txBody>
          <a:bodyPr wrap="square" lIns="95250" tIns="95250" rIns="95250" bIns="95250" rtlCol="0" anchor="t">
            <a:spAutoFit/>
          </a:bodyPr>
          <a:lstStyle/>
          <a:p>
            <a:pPr algn="just" indent="0" marL="0">
              <a:lnSpc>
                <a:spcPct val="100000"/>
              </a:lnSpc>
              <a:spcBef>
                <a:spcPts val="375"/>
              </a:spcBef>
              <a:buNone/>
            </a:pPr>
            <a:r>
              <a:rPr lang="en-US" sz="1152" dirty="0">
                <a:solidFill>
                  <a:srgbClr val="00070F"/>
                </a:solidFill>
                <a:latin typeface="Microsoft Yahei" pitchFamily="34" charset="0"/>
                <a:ea typeface="Microsoft Yahei" pitchFamily="34" charset="-122"/>
                <a:cs typeface="Microsoft Yahei" pitchFamily="34" charset="-120"/>
              </a:rPr>
              <a:t>唐纳德·戴维斯的数据包交换概念最终付诸实践，成为了我们现在所熟知的互联网的基础之一，为全球范围内的信息交流提供了便利。</a:t>
            </a:r>
            <a:endParaRPr lang="en-US" sz="144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Shape 0"/>
          <p:cNvSpPr/>
          <p:nvPr/>
        </p:nvSpPr>
        <p:spPr>
          <a:xfrm>
            <a:off x="216972" y="153681"/>
            <a:ext cx="8737271" cy="411480"/>
          </a:xfrm>
          <a:custGeom>
            <a:avLst/>
            <a:gdLst/>
            <a:ahLst/>
            <a:cxnLst/>
            <a:rect l="l" t="t" r="r" b="b"/>
            <a:pathLst>
              <a:path w="8737271" h="411480">
                <a:moveTo>
                  <a:pt x="205740" y="0"/>
                </a:moveTo>
                <a:moveTo>
                  <a:pt x="205740" y="0"/>
                </a:moveTo>
                <a:lnTo>
                  <a:pt x="8531531" y="0"/>
                </a:lnTo>
                <a:quadBezTo>
                  <a:pt x="8737271" y="0"/>
                  <a:pt x="8737271" y="205740"/>
                </a:quadBezTo>
                <a:lnTo>
                  <a:pt x="8737271" y="205740"/>
                </a:lnTo>
                <a:quadBezTo>
                  <a:pt x="8737271" y="411480"/>
                  <a:pt x="8531531" y="411480"/>
                </a:quadBezTo>
                <a:lnTo>
                  <a:pt x="205740" y="411480"/>
                </a:lnTo>
                <a:quadBezTo>
                  <a:pt x="0" y="411480"/>
                  <a:pt x="0" y="205740"/>
                </a:quadBezTo>
                <a:lnTo>
                  <a:pt x="0" y="205740"/>
                </a:lnTo>
                <a:quadBezTo>
                  <a:pt x="0" y="0"/>
                  <a:pt x="205740" y="0"/>
                </a:quadBezTo>
                <a:close/>
              </a:path>
            </a:pathLst>
          </a:custGeom>
          <a:solidFill>
            <a:srgbClr val="257CE5"/>
          </a:solidFill>
          <a:ln/>
        </p:spPr>
      </p:sp>
      <p:sp>
        <p:nvSpPr>
          <p:cNvPr id="3" name="Text 1"/>
          <p:cNvSpPr/>
          <p:nvPr/>
        </p:nvSpPr>
        <p:spPr>
          <a:xfrm>
            <a:off x="349571" y="67884"/>
            <a:ext cx="8005161" cy="583073"/>
          </a:xfrm>
          <a:prstGeom prst="rect">
            <a:avLst/>
          </a:prstGeom>
          <a:noFill/>
          <a:ln/>
        </p:spPr>
        <p:txBody>
          <a:bodyPr wrap="square" lIns="95250" tIns="95250" rIns="95250" bIns="95250" rtlCol="0" anchor="t">
            <a:spAutoFit/>
          </a:bodyPr>
          <a:lstStyle/>
          <a:p>
            <a:pPr indent="0" marL="0">
              <a:lnSpc>
                <a:spcPct val="112500"/>
              </a:lnSpc>
              <a:spcBef>
                <a:spcPts val="375"/>
              </a:spcBef>
              <a:buNone/>
            </a:pPr>
            <a:r>
              <a:rPr lang="en-US" sz="2016" b="1" dirty="0">
                <a:solidFill>
                  <a:srgbClr val="FFFFFF"/>
                </a:solidFill>
                <a:latin typeface="Arial" pitchFamily="34" charset="0"/>
                <a:ea typeface="Arial" pitchFamily="34" charset="-122"/>
                <a:cs typeface="Arial" pitchFamily="34" charset="-120"/>
              </a:rPr>
              <a:t>1967</a:t>
            </a:r>
            <a:pPr indent="0" marL="0">
              <a:lnSpc>
                <a:spcPct val="112500"/>
              </a:lnSpc>
              <a:spcBef>
                <a:spcPts val="375"/>
              </a:spcBef>
              <a:buNone/>
            </a:pPr>
            <a:r>
              <a:rPr lang="en-US" sz="2016" b="1" dirty="0">
                <a:solidFill>
                  <a:srgbClr val="FFFFFF"/>
                </a:solidFill>
                <a:latin typeface="微软雅黑" pitchFamily="34" charset="0"/>
                <a:ea typeface="微软雅黑" pitchFamily="34" charset="-122"/>
                <a:cs typeface="微软雅黑" pitchFamily="34" charset="-120"/>
              </a:rPr>
              <a:t>年学术会议展示</a:t>
            </a:r>
            <a:endParaRPr lang="en-US" sz="1440" dirty="0"/>
          </a:p>
        </p:txBody>
      </p:sp>
      <p:sp>
        <p:nvSpPr>
          <p:cNvPr id="4" name="Shape 2"/>
          <p:cNvSpPr/>
          <p:nvPr/>
        </p:nvSpPr>
        <p:spPr>
          <a:xfrm>
            <a:off x="429475" y="979273"/>
            <a:ext cx="8184444" cy="3578175"/>
          </a:xfrm>
          <a:custGeom>
            <a:avLst/>
            <a:gdLst/>
            <a:ahLst/>
            <a:cxnLst/>
            <a:rect l="l" t="t" r="r" b="b"/>
            <a:pathLst>
              <a:path w="8184444" h="3578175">
                <a:moveTo>
                  <a:pt x="0" y="0"/>
                </a:moveTo>
                <a:moveTo>
                  <a:pt x="0" y="0"/>
                </a:moveTo>
                <a:lnTo>
                  <a:pt x="8184444" y="0"/>
                </a:lnTo>
                <a:lnTo>
                  <a:pt x="8184444" y="3578175"/>
                </a:lnTo>
                <a:lnTo>
                  <a:pt x="0" y="3578175"/>
                </a:lnTo>
                <a:close/>
              </a:path>
            </a:pathLst>
          </a:custGeom>
          <a:solidFill>
            <a:srgbClr val="000000">
              <a:alpha val="0"/>
            </a:srgbClr>
          </a:solidFill>
          <a:ln/>
        </p:spPr>
      </p:sp>
      <p:sp>
        <p:nvSpPr>
          <p:cNvPr id="5" name="Shape 3"/>
          <p:cNvSpPr/>
          <p:nvPr/>
        </p:nvSpPr>
        <p:spPr>
          <a:xfrm>
            <a:off x="1057755" y="1192668"/>
            <a:ext cx="2191977" cy="3217037"/>
          </a:xfrm>
          <a:custGeom>
            <a:avLst/>
            <a:gdLst/>
            <a:ahLst/>
            <a:cxnLst/>
            <a:rect l="l" t="t" r="r" b="b"/>
            <a:pathLst>
              <a:path w="2191977" h="3217037">
                <a:moveTo>
                  <a:pt x="204724" y="0"/>
                </a:moveTo>
                <a:moveTo>
                  <a:pt x="204724" y="0"/>
                </a:moveTo>
                <a:lnTo>
                  <a:pt x="1987252" y="0"/>
                </a:lnTo>
                <a:quadBezTo>
                  <a:pt x="2191977" y="0"/>
                  <a:pt x="2191977" y="220827"/>
                </a:quadBezTo>
                <a:lnTo>
                  <a:pt x="2191977" y="2996210"/>
                </a:lnTo>
                <a:quadBezTo>
                  <a:pt x="2191977" y="3217037"/>
                  <a:pt x="1987252" y="3217037"/>
                </a:quadBezTo>
                <a:lnTo>
                  <a:pt x="204724" y="3217037"/>
                </a:lnTo>
                <a:quadBezTo>
                  <a:pt x="0" y="3217037"/>
                  <a:pt x="0" y="2996210"/>
                </a:quadBezTo>
                <a:lnTo>
                  <a:pt x="0" y="220827"/>
                </a:lnTo>
                <a:quadBezTo>
                  <a:pt x="0" y="0"/>
                  <a:pt x="204724" y="0"/>
                </a:quadBezTo>
                <a:close/>
              </a:path>
            </a:pathLst>
          </a:custGeom>
          <a:solidFill>
            <a:srgbClr val="0084FF">
              <a:alpha val="10000"/>
            </a:srgbClr>
          </a:solidFill>
          <a:ln w="9525">
            <a:solidFill>
              <a:srgbClr val="257CE5"/>
            </a:solidFill>
            <a:prstDash val="solid"/>
          </a:ln>
        </p:spPr>
      </p:sp>
      <p:sp>
        <p:nvSpPr>
          <p:cNvPr id="6" name="Shape 4"/>
          <p:cNvSpPr/>
          <p:nvPr/>
        </p:nvSpPr>
        <p:spPr>
          <a:xfrm rot="5400000">
            <a:off x="738465" y="1471944"/>
            <a:ext cx="423666" cy="220184"/>
          </a:xfrm>
          <a:custGeom>
            <a:avLst/>
            <a:gdLst/>
            <a:ahLst/>
            <a:cxnLst/>
            <a:rect l="l" t="t" r="r" b="b"/>
            <a:pathLst>
              <a:path w="423666" h="220184">
                <a:moveTo>
                  <a:pt x="110092" y="0"/>
                </a:moveTo>
                <a:moveTo>
                  <a:pt x="110092" y="0"/>
                </a:moveTo>
                <a:lnTo>
                  <a:pt x="313574" y="0"/>
                </a:lnTo>
                <a:quadBezTo>
                  <a:pt x="423666" y="0"/>
                  <a:pt x="423666" y="110092"/>
                </a:quadBezTo>
                <a:lnTo>
                  <a:pt x="423666" y="110092"/>
                </a:lnTo>
                <a:quadBezTo>
                  <a:pt x="423666" y="220184"/>
                  <a:pt x="313574" y="220184"/>
                </a:quadBezTo>
                <a:lnTo>
                  <a:pt x="110092" y="220184"/>
                </a:lnTo>
                <a:quadBezTo>
                  <a:pt x="0" y="220184"/>
                  <a:pt x="0" y="110092"/>
                </a:quadBezTo>
                <a:lnTo>
                  <a:pt x="0" y="110092"/>
                </a:lnTo>
                <a:quadBezTo>
                  <a:pt x="0" y="0"/>
                  <a:pt x="110092" y="0"/>
                </a:quadBezTo>
                <a:close/>
              </a:path>
            </a:pathLst>
          </a:custGeom>
          <a:solidFill>
            <a:srgbClr val="0075F0"/>
          </a:solidFill>
          <a:ln/>
        </p:spPr>
      </p:sp>
      <p:sp>
        <p:nvSpPr>
          <p:cNvPr id="7" name="Shape 5"/>
          <p:cNvSpPr/>
          <p:nvPr/>
        </p:nvSpPr>
        <p:spPr>
          <a:xfrm>
            <a:off x="841314" y="1305932"/>
            <a:ext cx="1095138" cy="367710"/>
          </a:xfrm>
          <a:custGeom>
            <a:avLst/>
            <a:gdLst/>
            <a:ahLst/>
            <a:cxnLst/>
            <a:rect l="l" t="t" r="r" b="b"/>
            <a:pathLst>
              <a:path w="1095138" h="367710">
                <a:moveTo>
                  <a:pt x="183855" y="0"/>
                </a:moveTo>
                <a:moveTo>
                  <a:pt x="183855" y="0"/>
                </a:moveTo>
                <a:lnTo>
                  <a:pt x="911282" y="0"/>
                </a:lnTo>
                <a:quadBezTo>
                  <a:pt x="1095138" y="0"/>
                  <a:pt x="1095138" y="183855"/>
                </a:quadBezTo>
                <a:lnTo>
                  <a:pt x="1095138" y="183855"/>
                </a:lnTo>
                <a:quadBezTo>
                  <a:pt x="1095138" y="367710"/>
                  <a:pt x="911282" y="367710"/>
                </a:quadBezTo>
                <a:lnTo>
                  <a:pt x="183855" y="367710"/>
                </a:lnTo>
                <a:quadBezTo>
                  <a:pt x="0" y="367710"/>
                  <a:pt x="0" y="183855"/>
                </a:quadBezTo>
                <a:lnTo>
                  <a:pt x="0" y="183855"/>
                </a:lnTo>
                <a:quadBezTo>
                  <a:pt x="0" y="0"/>
                  <a:pt x="183855" y="0"/>
                </a:quadBezTo>
                <a:close/>
              </a:path>
            </a:pathLst>
          </a:custGeom>
          <a:solidFill>
            <a:srgbClr val="0084FF"/>
          </a:solidFill>
          <a:ln/>
        </p:spPr>
      </p:sp>
      <p:sp>
        <p:nvSpPr>
          <p:cNvPr id="8" name="Text 6"/>
          <p:cNvSpPr/>
          <p:nvPr/>
        </p:nvSpPr>
        <p:spPr>
          <a:xfrm>
            <a:off x="841314" y="1192607"/>
            <a:ext cx="1095138" cy="594360"/>
          </a:xfrm>
          <a:prstGeom prst="rect">
            <a:avLst/>
          </a:prstGeom>
          <a:noFill/>
          <a:ln/>
        </p:spPr>
        <p:txBody>
          <a:bodyPr wrap="square" lIns="95250" tIns="95250" rIns="95250" bIns="95250" rtlCol="0" anchor="t">
            <a:spAutoFit/>
          </a:bodyPr>
          <a:lstStyle/>
          <a:p>
            <a:pPr algn="ctr" indent="0" marL="0">
              <a:lnSpc>
                <a:spcPct val="112500"/>
              </a:lnSpc>
              <a:spcBef>
                <a:spcPts val="375"/>
              </a:spcBef>
              <a:buNone/>
            </a:pPr>
            <a:r>
              <a:rPr lang="en-US" sz="2160" b="1" dirty="0">
                <a:solidFill>
                  <a:srgbClr val="FFFFFF"/>
                </a:solidFill>
                <a:latin typeface="Microsoft Yahei" pitchFamily="34" charset="0"/>
                <a:ea typeface="Microsoft Yahei" pitchFamily="34" charset="-122"/>
                <a:cs typeface="Microsoft Yahei" pitchFamily="34" charset="-120"/>
              </a:rPr>
              <a:t>01</a:t>
            </a:r>
            <a:endParaRPr lang="en-US" sz="1440" dirty="0"/>
          </a:p>
        </p:txBody>
      </p:sp>
      <p:sp>
        <p:nvSpPr>
          <p:cNvPr id="9" name="Text 7"/>
          <p:cNvSpPr/>
          <p:nvPr/>
        </p:nvSpPr>
        <p:spPr>
          <a:xfrm>
            <a:off x="1057755" y="1673642"/>
            <a:ext cx="2194560" cy="585216"/>
          </a:xfrm>
          <a:prstGeom prst="rect">
            <a:avLst/>
          </a:prstGeom>
          <a:noFill/>
          <a:ln/>
        </p:spPr>
        <p:txBody>
          <a:bodyPr wrap="square" lIns="95250" tIns="95250" rIns="95250" bIns="95250" rtlCol="0" anchor="ctr">
            <a:spAutoFit/>
          </a:bodyPr>
          <a:lstStyle/>
          <a:p>
            <a:pPr algn="ctr" indent="0" marL="0">
              <a:lnSpc>
                <a:spcPct val="112500"/>
              </a:lnSpc>
              <a:spcBef>
                <a:spcPts val="375"/>
              </a:spcBef>
              <a:buNone/>
            </a:pPr>
            <a:r>
              <a:rPr lang="en-US" sz="1584" b="1" dirty="0">
                <a:solidFill>
                  <a:srgbClr val="257CE5"/>
                </a:solidFill>
                <a:latin typeface="Microsoft Yahei" pitchFamily="34" charset="0"/>
                <a:ea typeface="Microsoft Yahei" pitchFamily="34" charset="-122"/>
                <a:cs typeface="Microsoft Yahei" pitchFamily="34" charset="-120"/>
              </a:rPr>
              <a:t>数据包交换概念的展示</a:t>
            </a:r>
            <a:endParaRPr lang="en-US" sz="1440" dirty="0"/>
          </a:p>
        </p:txBody>
      </p:sp>
      <p:sp>
        <p:nvSpPr>
          <p:cNvPr id="10" name="Text 8"/>
          <p:cNvSpPr/>
          <p:nvPr/>
        </p:nvSpPr>
        <p:spPr>
          <a:xfrm>
            <a:off x="1057755" y="2255641"/>
            <a:ext cx="2191977" cy="1463040"/>
          </a:xfrm>
          <a:prstGeom prst="rect">
            <a:avLst/>
          </a:prstGeom>
          <a:noFill/>
          <a:ln/>
        </p:spPr>
        <p:txBody>
          <a:bodyPr wrap="square" lIns="95250" tIns="95250" rIns="95250" bIns="95250" rtlCol="0" anchor="t">
            <a:spAutoFit/>
          </a:bodyPr>
          <a:lstStyle/>
          <a:p>
            <a:pPr algn="just" indent="0" marL="0">
              <a:lnSpc>
                <a:spcPct val="100800"/>
              </a:lnSpc>
              <a:spcBef>
                <a:spcPts val="375"/>
              </a:spcBef>
              <a:buNone/>
            </a:pPr>
            <a:r>
              <a:rPr lang="en-US" sz="1152" dirty="0">
                <a:solidFill>
                  <a:srgbClr val="00070F"/>
                </a:solidFill>
                <a:latin typeface="Microsoft Yahei" pitchFamily="34" charset="0"/>
                <a:ea typeface="Microsoft Yahei" pitchFamily="34" charset="-122"/>
                <a:cs typeface="Microsoft Yahei" pitchFamily="34" charset="-120"/>
              </a:rPr>
              <a:t>在1967年的学术会议上，唐纳德·戴维斯的研究小组首次向ARPA支持的研究项目展示了数据包和数据包交换的概念，这一创新理念为互联网的发展奠定了基础。</a:t>
            </a:r>
            <a:endParaRPr lang="en-US" sz="1440" dirty="0"/>
          </a:p>
        </p:txBody>
      </p:sp>
      <p:sp>
        <p:nvSpPr>
          <p:cNvPr id="11" name="Shape 9"/>
          <p:cNvSpPr/>
          <p:nvPr/>
        </p:nvSpPr>
        <p:spPr>
          <a:xfrm>
            <a:off x="6111817" y="1192668"/>
            <a:ext cx="2191977" cy="3217037"/>
          </a:xfrm>
          <a:custGeom>
            <a:avLst/>
            <a:gdLst/>
            <a:ahLst/>
            <a:cxnLst/>
            <a:rect l="l" t="t" r="r" b="b"/>
            <a:pathLst>
              <a:path w="2191977" h="3217037">
                <a:moveTo>
                  <a:pt x="204724" y="0"/>
                </a:moveTo>
                <a:moveTo>
                  <a:pt x="204724" y="0"/>
                </a:moveTo>
                <a:lnTo>
                  <a:pt x="1987252" y="0"/>
                </a:lnTo>
                <a:quadBezTo>
                  <a:pt x="2191977" y="0"/>
                  <a:pt x="2191977" y="220827"/>
                </a:quadBezTo>
                <a:lnTo>
                  <a:pt x="2191977" y="2996210"/>
                </a:lnTo>
                <a:quadBezTo>
                  <a:pt x="2191977" y="3217037"/>
                  <a:pt x="1987252" y="3217037"/>
                </a:quadBezTo>
                <a:lnTo>
                  <a:pt x="204724" y="3217037"/>
                </a:lnTo>
                <a:quadBezTo>
                  <a:pt x="0" y="3217037"/>
                  <a:pt x="0" y="2996210"/>
                </a:quadBezTo>
                <a:lnTo>
                  <a:pt x="0" y="220827"/>
                </a:lnTo>
                <a:quadBezTo>
                  <a:pt x="0" y="0"/>
                  <a:pt x="204724" y="0"/>
                </a:quadBezTo>
                <a:close/>
              </a:path>
            </a:pathLst>
          </a:custGeom>
          <a:solidFill>
            <a:srgbClr val="0084FF">
              <a:alpha val="10000"/>
            </a:srgbClr>
          </a:solidFill>
          <a:ln w="9525">
            <a:solidFill>
              <a:srgbClr val="257CE5"/>
            </a:solidFill>
            <a:prstDash val="solid"/>
          </a:ln>
        </p:spPr>
      </p:sp>
      <p:sp>
        <p:nvSpPr>
          <p:cNvPr id="12" name="Shape 10"/>
          <p:cNvSpPr/>
          <p:nvPr/>
        </p:nvSpPr>
        <p:spPr>
          <a:xfrm rot="5400000">
            <a:off x="5792528" y="1471992"/>
            <a:ext cx="423666" cy="220184"/>
          </a:xfrm>
          <a:custGeom>
            <a:avLst/>
            <a:gdLst/>
            <a:ahLst/>
            <a:cxnLst/>
            <a:rect l="l" t="t" r="r" b="b"/>
            <a:pathLst>
              <a:path w="423666" h="220184">
                <a:moveTo>
                  <a:pt x="110092" y="0"/>
                </a:moveTo>
                <a:moveTo>
                  <a:pt x="110092" y="0"/>
                </a:moveTo>
                <a:lnTo>
                  <a:pt x="313574" y="0"/>
                </a:lnTo>
                <a:quadBezTo>
                  <a:pt x="423666" y="0"/>
                  <a:pt x="423666" y="110092"/>
                </a:quadBezTo>
                <a:lnTo>
                  <a:pt x="423666" y="110092"/>
                </a:lnTo>
                <a:quadBezTo>
                  <a:pt x="423666" y="220184"/>
                  <a:pt x="313574" y="220184"/>
                </a:quadBezTo>
                <a:lnTo>
                  <a:pt x="110092" y="220184"/>
                </a:lnTo>
                <a:quadBezTo>
                  <a:pt x="0" y="220184"/>
                  <a:pt x="0" y="110092"/>
                </a:quadBezTo>
                <a:lnTo>
                  <a:pt x="0" y="110092"/>
                </a:lnTo>
                <a:quadBezTo>
                  <a:pt x="0" y="0"/>
                  <a:pt x="110092" y="0"/>
                </a:quadBezTo>
                <a:close/>
              </a:path>
            </a:pathLst>
          </a:custGeom>
          <a:solidFill>
            <a:srgbClr val="0075F0"/>
          </a:solidFill>
          <a:ln/>
        </p:spPr>
      </p:sp>
      <p:sp>
        <p:nvSpPr>
          <p:cNvPr id="13" name="Shape 11"/>
          <p:cNvSpPr/>
          <p:nvPr/>
        </p:nvSpPr>
        <p:spPr>
          <a:xfrm>
            <a:off x="5895376" y="1305980"/>
            <a:ext cx="1095138" cy="367710"/>
          </a:xfrm>
          <a:custGeom>
            <a:avLst/>
            <a:gdLst/>
            <a:ahLst/>
            <a:cxnLst/>
            <a:rect l="l" t="t" r="r" b="b"/>
            <a:pathLst>
              <a:path w="1095138" h="367710">
                <a:moveTo>
                  <a:pt x="183855" y="0"/>
                </a:moveTo>
                <a:moveTo>
                  <a:pt x="183855" y="0"/>
                </a:moveTo>
                <a:lnTo>
                  <a:pt x="911282" y="0"/>
                </a:lnTo>
                <a:quadBezTo>
                  <a:pt x="1095138" y="0"/>
                  <a:pt x="1095138" y="183855"/>
                </a:quadBezTo>
                <a:lnTo>
                  <a:pt x="1095138" y="183855"/>
                </a:lnTo>
                <a:quadBezTo>
                  <a:pt x="1095138" y="367710"/>
                  <a:pt x="911282" y="367710"/>
                </a:quadBezTo>
                <a:lnTo>
                  <a:pt x="183855" y="367710"/>
                </a:lnTo>
                <a:quadBezTo>
                  <a:pt x="0" y="367710"/>
                  <a:pt x="0" y="183855"/>
                </a:quadBezTo>
                <a:lnTo>
                  <a:pt x="0" y="183855"/>
                </a:lnTo>
                <a:quadBezTo>
                  <a:pt x="0" y="0"/>
                  <a:pt x="183855" y="0"/>
                </a:quadBezTo>
                <a:close/>
              </a:path>
            </a:pathLst>
          </a:custGeom>
          <a:solidFill>
            <a:srgbClr val="0084FF"/>
          </a:solidFill>
          <a:ln/>
        </p:spPr>
      </p:sp>
      <p:sp>
        <p:nvSpPr>
          <p:cNvPr id="14" name="Text 12"/>
          <p:cNvSpPr/>
          <p:nvPr/>
        </p:nvSpPr>
        <p:spPr>
          <a:xfrm>
            <a:off x="5895376" y="1192655"/>
            <a:ext cx="1095138" cy="594360"/>
          </a:xfrm>
          <a:prstGeom prst="rect">
            <a:avLst/>
          </a:prstGeom>
          <a:noFill/>
          <a:ln/>
        </p:spPr>
        <p:txBody>
          <a:bodyPr wrap="square" lIns="95250" tIns="95250" rIns="95250" bIns="95250" rtlCol="0" anchor="t">
            <a:spAutoFit/>
          </a:bodyPr>
          <a:lstStyle/>
          <a:p>
            <a:pPr algn="ctr" indent="0" marL="0">
              <a:lnSpc>
                <a:spcPct val="112500"/>
              </a:lnSpc>
              <a:spcBef>
                <a:spcPts val="375"/>
              </a:spcBef>
              <a:buNone/>
            </a:pPr>
            <a:r>
              <a:rPr lang="en-US" sz="2160" b="1" dirty="0">
                <a:solidFill>
                  <a:srgbClr val="FFFFFF"/>
                </a:solidFill>
                <a:latin typeface="Microsoft Yahei" pitchFamily="34" charset="0"/>
                <a:ea typeface="Microsoft Yahei" pitchFamily="34" charset="-122"/>
                <a:cs typeface="Microsoft Yahei" pitchFamily="34" charset="-120"/>
              </a:rPr>
              <a:t>03</a:t>
            </a:r>
            <a:endParaRPr lang="en-US" sz="1440" dirty="0"/>
          </a:p>
        </p:txBody>
      </p:sp>
      <p:sp>
        <p:nvSpPr>
          <p:cNvPr id="15" name="Text 13"/>
          <p:cNvSpPr/>
          <p:nvPr/>
        </p:nvSpPr>
        <p:spPr>
          <a:xfrm>
            <a:off x="6111817" y="1673642"/>
            <a:ext cx="2194560" cy="585216"/>
          </a:xfrm>
          <a:prstGeom prst="rect">
            <a:avLst/>
          </a:prstGeom>
          <a:noFill/>
          <a:ln/>
        </p:spPr>
        <p:txBody>
          <a:bodyPr wrap="square" lIns="95250" tIns="95250" rIns="95250" bIns="95250" rtlCol="0" anchor="ctr">
            <a:spAutoFit/>
          </a:bodyPr>
          <a:lstStyle/>
          <a:p>
            <a:pPr algn="ctr" indent="0" marL="0">
              <a:lnSpc>
                <a:spcPct val="112500"/>
              </a:lnSpc>
              <a:spcBef>
                <a:spcPts val="375"/>
              </a:spcBef>
              <a:buNone/>
            </a:pPr>
            <a:r>
              <a:rPr lang="en-US" sz="1584" b="1" dirty="0">
                <a:solidFill>
                  <a:srgbClr val="257CE5"/>
                </a:solidFill>
                <a:latin typeface="Microsoft Yahei" pitchFamily="34" charset="0"/>
                <a:ea typeface="Microsoft Yahei" pitchFamily="34" charset="-122"/>
                <a:cs typeface="Microsoft Yahei" pitchFamily="34" charset="-120"/>
              </a:rPr>
              <a:t>保罗·巴兰的想法付诸实践</a:t>
            </a:r>
            <a:endParaRPr lang="en-US" sz="1440" dirty="0"/>
          </a:p>
        </p:txBody>
      </p:sp>
      <p:sp>
        <p:nvSpPr>
          <p:cNvPr id="16" name="Text 14"/>
          <p:cNvSpPr/>
          <p:nvPr/>
        </p:nvSpPr>
        <p:spPr>
          <a:xfrm>
            <a:off x="6111817" y="2255641"/>
            <a:ext cx="2191977" cy="1463040"/>
          </a:xfrm>
          <a:prstGeom prst="rect">
            <a:avLst/>
          </a:prstGeom>
          <a:noFill/>
          <a:ln/>
        </p:spPr>
        <p:txBody>
          <a:bodyPr wrap="square" lIns="95250" tIns="95250" rIns="95250" bIns="95250" rtlCol="0" anchor="t">
            <a:spAutoFit/>
          </a:bodyPr>
          <a:lstStyle/>
          <a:p>
            <a:pPr algn="just" indent="0" marL="0">
              <a:lnSpc>
                <a:spcPct val="100800"/>
              </a:lnSpc>
              <a:spcBef>
                <a:spcPts val="375"/>
              </a:spcBef>
              <a:buNone/>
            </a:pPr>
            <a:r>
              <a:rPr lang="en-US" sz="1152" dirty="0">
                <a:solidFill>
                  <a:srgbClr val="00070F"/>
                </a:solidFill>
                <a:latin typeface="Microsoft Yahei" pitchFamily="34" charset="0"/>
                <a:ea typeface="Microsoft Yahei" pitchFamily="34" charset="-122"/>
                <a:cs typeface="Microsoft Yahei" pitchFamily="34" charset="-120"/>
              </a:rPr>
              <a:t>保罗·巴兰在10年前提出的想法在这次会议上得到了实践，从此就有了我们现在所熟知的互联网，这一里程碑事件标志着互联网技术的诞生。</a:t>
            </a:r>
            <a:endParaRPr lang="en-US" sz="1440" dirty="0"/>
          </a:p>
        </p:txBody>
      </p:sp>
      <p:sp>
        <p:nvSpPr>
          <p:cNvPr id="17" name="Shape 15"/>
          <p:cNvSpPr/>
          <p:nvPr/>
        </p:nvSpPr>
        <p:spPr>
          <a:xfrm>
            <a:off x="3584744" y="1192495"/>
            <a:ext cx="2191817" cy="3217382"/>
          </a:xfrm>
          <a:custGeom>
            <a:avLst/>
            <a:gdLst/>
            <a:ahLst/>
            <a:cxnLst/>
            <a:rect l="l" t="t" r="r" b="b"/>
            <a:pathLst>
              <a:path w="2191817" h="3217382">
                <a:moveTo>
                  <a:pt x="204709" y="0"/>
                </a:moveTo>
                <a:moveTo>
                  <a:pt x="204709" y="0"/>
                </a:moveTo>
                <a:lnTo>
                  <a:pt x="1987108" y="0"/>
                </a:lnTo>
                <a:quadBezTo>
                  <a:pt x="2191817" y="0"/>
                  <a:pt x="2191817" y="220811"/>
                </a:quadBezTo>
                <a:lnTo>
                  <a:pt x="2191817" y="2996571"/>
                </a:lnTo>
                <a:quadBezTo>
                  <a:pt x="2191817" y="3217382"/>
                  <a:pt x="1987108" y="3217382"/>
                </a:quadBezTo>
                <a:lnTo>
                  <a:pt x="204709" y="3217382"/>
                </a:lnTo>
                <a:quadBezTo>
                  <a:pt x="0" y="3217382"/>
                  <a:pt x="0" y="2996571"/>
                </a:quadBezTo>
                <a:lnTo>
                  <a:pt x="0" y="220811"/>
                </a:lnTo>
                <a:quadBezTo>
                  <a:pt x="0" y="0"/>
                  <a:pt x="204709" y="0"/>
                </a:quadBezTo>
                <a:close/>
              </a:path>
            </a:pathLst>
          </a:custGeom>
          <a:solidFill>
            <a:srgbClr val="0084FF">
              <a:alpha val="10000"/>
            </a:srgbClr>
          </a:solidFill>
          <a:ln w="9525">
            <a:solidFill>
              <a:srgbClr val="257CE5"/>
            </a:solidFill>
            <a:prstDash val="solid"/>
          </a:ln>
        </p:spPr>
      </p:sp>
      <p:sp>
        <p:nvSpPr>
          <p:cNvPr id="18" name="Text 16"/>
          <p:cNvSpPr/>
          <p:nvPr/>
        </p:nvSpPr>
        <p:spPr>
          <a:xfrm>
            <a:off x="3584744" y="1673642"/>
            <a:ext cx="2194560" cy="585216"/>
          </a:xfrm>
          <a:prstGeom prst="rect">
            <a:avLst/>
          </a:prstGeom>
          <a:noFill/>
          <a:ln/>
        </p:spPr>
        <p:txBody>
          <a:bodyPr wrap="square" lIns="95250" tIns="95250" rIns="95250" bIns="95250" rtlCol="0" anchor="ctr">
            <a:spAutoFit/>
          </a:bodyPr>
          <a:lstStyle/>
          <a:p>
            <a:pPr algn="ctr" indent="0" marL="0">
              <a:lnSpc>
                <a:spcPct val="112500"/>
              </a:lnSpc>
              <a:spcBef>
                <a:spcPts val="375"/>
              </a:spcBef>
              <a:buNone/>
            </a:pPr>
            <a:r>
              <a:rPr lang="en-US" sz="1584" b="1" dirty="0">
                <a:solidFill>
                  <a:srgbClr val="257CE5"/>
                </a:solidFill>
                <a:latin typeface="Microsoft Yahei" pitchFamily="34" charset="0"/>
                <a:ea typeface="Microsoft Yahei" pitchFamily="34" charset="-122"/>
                <a:cs typeface="Microsoft Yahei" pitchFamily="34" charset="-120"/>
              </a:rPr>
              <a:t>高速线路传输的重要性</a:t>
            </a:r>
            <a:endParaRPr lang="en-US" sz="1440" dirty="0"/>
          </a:p>
        </p:txBody>
      </p:sp>
      <p:sp>
        <p:nvSpPr>
          <p:cNvPr id="19" name="Text 17"/>
          <p:cNvSpPr/>
          <p:nvPr/>
        </p:nvSpPr>
        <p:spPr>
          <a:xfrm>
            <a:off x="3584744" y="2255641"/>
            <a:ext cx="2191817" cy="1463040"/>
          </a:xfrm>
          <a:prstGeom prst="rect">
            <a:avLst/>
          </a:prstGeom>
          <a:noFill/>
          <a:ln/>
        </p:spPr>
        <p:txBody>
          <a:bodyPr wrap="square" lIns="95250" tIns="95250" rIns="95250" bIns="95250" rtlCol="0" anchor="t">
            <a:spAutoFit/>
          </a:bodyPr>
          <a:lstStyle/>
          <a:p>
            <a:pPr algn="just" indent="0" marL="0">
              <a:lnSpc>
                <a:spcPct val="100800"/>
              </a:lnSpc>
              <a:spcBef>
                <a:spcPts val="375"/>
              </a:spcBef>
              <a:buNone/>
            </a:pPr>
            <a:r>
              <a:rPr lang="en-US" sz="1152" dirty="0">
                <a:solidFill>
                  <a:srgbClr val="00070F"/>
                </a:solidFill>
                <a:latin typeface="Microsoft Yahei" pitchFamily="34" charset="0"/>
                <a:ea typeface="Microsoft Yahei" pitchFamily="34" charset="-122"/>
                <a:cs typeface="Microsoft Yahei" pitchFamily="34" charset="-120"/>
              </a:rPr>
              <a:t>通过这次会议，大家清楚地意识到，通过更高速的线路传输数据包是创建真正高效通信网络所必不可少的技术，这推动了后续互联网技术的发展。</a:t>
            </a:r>
            <a:endParaRPr lang="en-US" sz="1440" dirty="0"/>
          </a:p>
        </p:txBody>
      </p:sp>
      <p:sp>
        <p:nvSpPr>
          <p:cNvPr id="20" name="Shape 18"/>
          <p:cNvSpPr/>
          <p:nvPr/>
        </p:nvSpPr>
        <p:spPr>
          <a:xfrm rot="5400000">
            <a:off x="3265497" y="1471944"/>
            <a:ext cx="423666" cy="220184"/>
          </a:xfrm>
          <a:custGeom>
            <a:avLst/>
            <a:gdLst/>
            <a:ahLst/>
            <a:cxnLst/>
            <a:rect l="l" t="t" r="r" b="b"/>
            <a:pathLst>
              <a:path w="423666" h="220184">
                <a:moveTo>
                  <a:pt x="110092" y="0"/>
                </a:moveTo>
                <a:moveTo>
                  <a:pt x="110092" y="0"/>
                </a:moveTo>
                <a:lnTo>
                  <a:pt x="313574" y="0"/>
                </a:lnTo>
                <a:quadBezTo>
                  <a:pt x="423666" y="0"/>
                  <a:pt x="423666" y="110092"/>
                </a:quadBezTo>
                <a:lnTo>
                  <a:pt x="423666" y="110092"/>
                </a:lnTo>
                <a:quadBezTo>
                  <a:pt x="423666" y="220184"/>
                  <a:pt x="313574" y="220184"/>
                </a:quadBezTo>
                <a:lnTo>
                  <a:pt x="110092" y="220184"/>
                </a:lnTo>
                <a:quadBezTo>
                  <a:pt x="0" y="220184"/>
                  <a:pt x="0" y="110092"/>
                </a:quadBezTo>
                <a:lnTo>
                  <a:pt x="0" y="110092"/>
                </a:lnTo>
                <a:quadBezTo>
                  <a:pt x="0" y="0"/>
                  <a:pt x="110092" y="0"/>
                </a:quadBezTo>
                <a:close/>
              </a:path>
            </a:pathLst>
          </a:custGeom>
          <a:solidFill>
            <a:srgbClr val="4287F0"/>
          </a:solidFill>
          <a:ln/>
        </p:spPr>
      </p:sp>
      <p:sp>
        <p:nvSpPr>
          <p:cNvPr id="21" name="Shape 19"/>
          <p:cNvSpPr/>
          <p:nvPr/>
        </p:nvSpPr>
        <p:spPr>
          <a:xfrm>
            <a:off x="3368345" y="1305932"/>
            <a:ext cx="1095138" cy="367710"/>
          </a:xfrm>
          <a:custGeom>
            <a:avLst/>
            <a:gdLst/>
            <a:ahLst/>
            <a:cxnLst/>
            <a:rect l="l" t="t" r="r" b="b"/>
            <a:pathLst>
              <a:path w="1095138" h="367710">
                <a:moveTo>
                  <a:pt x="183855" y="0"/>
                </a:moveTo>
                <a:moveTo>
                  <a:pt x="183855" y="0"/>
                </a:moveTo>
                <a:lnTo>
                  <a:pt x="911282" y="0"/>
                </a:lnTo>
                <a:quadBezTo>
                  <a:pt x="1095138" y="0"/>
                  <a:pt x="1095138" y="183855"/>
                </a:quadBezTo>
                <a:lnTo>
                  <a:pt x="1095138" y="183855"/>
                </a:lnTo>
                <a:quadBezTo>
                  <a:pt x="1095138" y="367710"/>
                  <a:pt x="911282" y="367710"/>
                </a:quadBezTo>
                <a:lnTo>
                  <a:pt x="183855" y="367710"/>
                </a:lnTo>
                <a:quadBezTo>
                  <a:pt x="0" y="367710"/>
                  <a:pt x="0" y="183855"/>
                </a:quadBezTo>
                <a:lnTo>
                  <a:pt x="0" y="183855"/>
                </a:lnTo>
                <a:quadBezTo>
                  <a:pt x="0" y="0"/>
                  <a:pt x="183855" y="0"/>
                </a:quadBezTo>
                <a:close/>
              </a:path>
            </a:pathLst>
          </a:custGeom>
          <a:solidFill>
            <a:srgbClr val="5196FF"/>
          </a:solidFill>
          <a:ln/>
        </p:spPr>
      </p:sp>
      <p:sp>
        <p:nvSpPr>
          <p:cNvPr id="22" name="Text 20"/>
          <p:cNvSpPr/>
          <p:nvPr/>
        </p:nvSpPr>
        <p:spPr>
          <a:xfrm>
            <a:off x="3368345" y="1192607"/>
            <a:ext cx="1095138" cy="594360"/>
          </a:xfrm>
          <a:prstGeom prst="rect">
            <a:avLst/>
          </a:prstGeom>
          <a:noFill/>
          <a:ln/>
        </p:spPr>
        <p:txBody>
          <a:bodyPr wrap="square" lIns="95250" tIns="95250" rIns="95250" bIns="95250" rtlCol="0" anchor="t">
            <a:spAutoFit/>
          </a:bodyPr>
          <a:lstStyle/>
          <a:p>
            <a:pPr algn="ctr" indent="0" marL="0">
              <a:lnSpc>
                <a:spcPct val="112500"/>
              </a:lnSpc>
              <a:spcBef>
                <a:spcPts val="375"/>
              </a:spcBef>
              <a:buNone/>
            </a:pPr>
            <a:r>
              <a:rPr lang="en-US" sz="2160" b="1" dirty="0">
                <a:solidFill>
                  <a:srgbClr val="FFFFFF"/>
                </a:solidFill>
                <a:latin typeface="Microsoft Yahei" pitchFamily="34" charset="0"/>
                <a:ea typeface="Microsoft Yahei" pitchFamily="34" charset="-122"/>
                <a:cs typeface="Microsoft Yahei" pitchFamily="34" charset="-120"/>
              </a:rPr>
              <a:t>02</a:t>
            </a:r>
            <a:endParaRPr lang="en-US" sz="144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p:nvPr/>
        </p:nvSpPr>
        <p:spPr>
          <a:xfrm>
            <a:off x="6643667" y="1041105"/>
            <a:ext cx="2227193" cy="1883664"/>
          </a:xfrm>
          <a:prstGeom prst="rect">
            <a:avLst/>
          </a:prstGeom>
          <a:noFill/>
          <a:ln/>
        </p:spPr>
        <p:txBody>
          <a:bodyPr wrap="square" lIns="95250" tIns="95250" rIns="95250" bIns="95250" rtlCol="0" anchor="t">
            <a:spAutoFit/>
          </a:bodyPr>
          <a:lstStyle/>
          <a:p>
            <a:pPr algn="ctr" indent="0" marL="0">
              <a:lnSpc>
                <a:spcPct val="112500"/>
              </a:lnSpc>
              <a:spcBef>
                <a:spcPts val="375"/>
              </a:spcBef>
              <a:buNone/>
            </a:pPr>
            <a:r>
              <a:rPr lang="en-US" sz="8640" b="1" dirty="0">
                <a:solidFill>
                  <a:srgbClr val="257CE5">
                    <a:alpha val="20000"/>
                  </a:srgbClr>
                </a:solidFill>
                <a:latin typeface="Arial" pitchFamily="34" charset="0"/>
                <a:ea typeface="Arial" pitchFamily="34" charset="-122"/>
                <a:cs typeface="Arial" pitchFamily="34" charset="-120"/>
              </a:rPr>
              <a:t>05</a:t>
            </a:r>
            <a:endParaRPr lang="en-US" sz="1440" dirty="0"/>
          </a:p>
        </p:txBody>
      </p:sp>
      <p:sp>
        <p:nvSpPr>
          <p:cNvPr id="3" name="Text 1"/>
          <p:cNvSpPr/>
          <p:nvPr/>
        </p:nvSpPr>
        <p:spPr>
          <a:xfrm>
            <a:off x="3434463" y="2417454"/>
            <a:ext cx="4931077" cy="731520"/>
          </a:xfrm>
          <a:prstGeom prst="rect">
            <a:avLst/>
          </a:prstGeom>
          <a:noFill/>
          <a:ln/>
        </p:spPr>
        <p:txBody>
          <a:bodyPr wrap="square" lIns="95250" tIns="95250" rIns="95250" bIns="95250" rtlCol="0" anchor="t">
            <a:spAutoFit/>
          </a:bodyPr>
          <a:lstStyle/>
          <a:p>
            <a:pPr algn="r" indent="0" marL="0">
              <a:lnSpc>
                <a:spcPct val="112500"/>
              </a:lnSpc>
              <a:spcBef>
                <a:spcPts val="375"/>
              </a:spcBef>
              <a:buNone/>
            </a:pPr>
            <a:r>
              <a:rPr lang="en-US" sz="2880" b="1" dirty="0">
                <a:solidFill>
                  <a:srgbClr val="164088"/>
                </a:solidFill>
                <a:latin typeface="Microsoft Yahei" pitchFamily="34" charset="0"/>
                <a:ea typeface="Microsoft Yahei" pitchFamily="34" charset="-122"/>
                <a:cs typeface="Microsoft Yahei" pitchFamily="34" charset="-120"/>
              </a:rPr>
              <a:t>互联网的拓扑与特性</a:t>
            </a:r>
            <a:endParaRPr lang="en-US" sz="144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Shape 0"/>
          <p:cNvSpPr/>
          <p:nvPr/>
        </p:nvSpPr>
        <p:spPr>
          <a:xfrm>
            <a:off x="216972" y="153681"/>
            <a:ext cx="8737271" cy="411480"/>
          </a:xfrm>
          <a:custGeom>
            <a:avLst/>
            <a:gdLst/>
            <a:ahLst/>
            <a:cxnLst/>
            <a:rect l="l" t="t" r="r" b="b"/>
            <a:pathLst>
              <a:path w="8737271" h="411480">
                <a:moveTo>
                  <a:pt x="205740" y="0"/>
                </a:moveTo>
                <a:moveTo>
                  <a:pt x="205740" y="0"/>
                </a:moveTo>
                <a:lnTo>
                  <a:pt x="8531531" y="0"/>
                </a:lnTo>
                <a:quadBezTo>
                  <a:pt x="8737271" y="0"/>
                  <a:pt x="8737271" y="205740"/>
                </a:quadBezTo>
                <a:lnTo>
                  <a:pt x="8737271" y="205740"/>
                </a:lnTo>
                <a:quadBezTo>
                  <a:pt x="8737271" y="411480"/>
                  <a:pt x="8531531" y="411480"/>
                </a:quadBezTo>
                <a:lnTo>
                  <a:pt x="205740" y="411480"/>
                </a:lnTo>
                <a:quadBezTo>
                  <a:pt x="0" y="411480"/>
                  <a:pt x="0" y="205740"/>
                </a:quadBezTo>
                <a:lnTo>
                  <a:pt x="0" y="205740"/>
                </a:lnTo>
                <a:quadBezTo>
                  <a:pt x="0" y="0"/>
                  <a:pt x="205740" y="0"/>
                </a:quadBezTo>
                <a:close/>
              </a:path>
            </a:pathLst>
          </a:custGeom>
          <a:solidFill>
            <a:srgbClr val="257CE5"/>
          </a:solidFill>
          <a:ln/>
        </p:spPr>
      </p:sp>
      <p:sp>
        <p:nvSpPr>
          <p:cNvPr id="3" name="Text 1"/>
          <p:cNvSpPr/>
          <p:nvPr/>
        </p:nvSpPr>
        <p:spPr>
          <a:xfrm>
            <a:off x="349571" y="67884"/>
            <a:ext cx="8005161" cy="583073"/>
          </a:xfrm>
          <a:prstGeom prst="rect">
            <a:avLst/>
          </a:prstGeom>
          <a:noFill/>
          <a:ln/>
        </p:spPr>
        <p:txBody>
          <a:bodyPr wrap="square" lIns="95250" tIns="95250" rIns="95250" bIns="95250" rtlCol="0" anchor="t">
            <a:spAutoFit/>
          </a:bodyPr>
          <a:lstStyle/>
          <a:p>
            <a:pPr indent="0" marL="0">
              <a:lnSpc>
                <a:spcPct val="112500"/>
              </a:lnSpc>
              <a:spcBef>
                <a:spcPts val="375"/>
              </a:spcBef>
              <a:buNone/>
            </a:pPr>
            <a:r>
              <a:rPr lang="en-US" sz="2016" b="1" dirty="0">
                <a:solidFill>
                  <a:srgbClr val="FFFFFF"/>
                </a:solidFill>
                <a:latin typeface="微软雅黑" pitchFamily="34" charset="0"/>
                <a:ea typeface="微软雅黑" pitchFamily="34" charset="-122"/>
                <a:cs typeface="微软雅黑" pitchFamily="34" charset="-120"/>
              </a:rPr>
              <a:t>无尺度网络特性</a:t>
            </a:r>
            <a:endParaRPr lang="en-US" sz="1440" dirty="0"/>
          </a:p>
        </p:txBody>
      </p:sp>
      <p:sp>
        <p:nvSpPr>
          <p:cNvPr id="4" name="Shape 2"/>
          <p:cNvSpPr/>
          <p:nvPr/>
        </p:nvSpPr>
        <p:spPr>
          <a:xfrm>
            <a:off x="447956" y="1929366"/>
            <a:ext cx="8248087" cy="2346713"/>
          </a:xfrm>
          <a:custGeom>
            <a:avLst/>
            <a:gdLst/>
            <a:ahLst/>
            <a:cxnLst/>
            <a:rect l="l" t="t" r="r" b="b"/>
            <a:pathLst>
              <a:path w="8248087" h="2346713">
                <a:moveTo>
                  <a:pt x="293339" y="0"/>
                </a:moveTo>
                <a:moveTo>
                  <a:pt x="293339" y="0"/>
                </a:moveTo>
                <a:lnTo>
                  <a:pt x="7954748" y="0"/>
                </a:lnTo>
                <a:quadBezTo>
                  <a:pt x="8248087" y="0"/>
                  <a:pt x="8248087" y="293339"/>
                </a:quadBezTo>
                <a:lnTo>
                  <a:pt x="8248087" y="2053374"/>
                </a:lnTo>
                <a:quadBezTo>
                  <a:pt x="8248087" y="2346713"/>
                  <a:pt x="7954748" y="2346713"/>
                </a:quadBezTo>
                <a:lnTo>
                  <a:pt x="293339" y="2346713"/>
                </a:lnTo>
                <a:quadBezTo>
                  <a:pt x="0" y="2346713"/>
                  <a:pt x="0" y="2053374"/>
                </a:quadBezTo>
                <a:lnTo>
                  <a:pt x="0" y="293339"/>
                </a:lnTo>
                <a:quadBezTo>
                  <a:pt x="0" y="0"/>
                  <a:pt x="293339" y="0"/>
                </a:quadBezTo>
                <a:close/>
              </a:path>
            </a:pathLst>
          </a:custGeom>
          <a:solidFill>
            <a:srgbClr val="0084FF">
              <a:alpha val="10000"/>
            </a:srgbClr>
          </a:solidFill>
          <a:ln w="19050">
            <a:solidFill>
              <a:srgbClr val="257CE5"/>
            </a:solidFill>
            <a:prstDash val="solid"/>
          </a:ln>
        </p:spPr>
      </p:sp>
      <p:pic>
        <p:nvPicPr>
          <p:cNvPr id="5" name="Image 0" descr="preencoded.png">    </p:cNvPr>
          <p:cNvPicPr>
            <a:picLocks noChangeAspect="1"/>
          </p:cNvPicPr>
          <p:nvPr/>
        </p:nvPicPr>
        <p:blipFill>
          <a:blip r:embed="rId2"/>
          <a:stretch>
            <a:fillRect/>
          </a:stretch>
        </p:blipFill>
        <p:spPr>
          <a:xfrm>
            <a:off x="2041139" y="867420"/>
            <a:ext cx="914400" cy="914400"/>
          </a:xfrm>
          <a:prstGeom prst="rect">
            <a:avLst/>
          </a:prstGeom>
        </p:spPr>
      </p:pic>
      <p:pic>
        <p:nvPicPr>
          <p:cNvPr id="6" name="Image 1" descr="preencoded.png">    </p:cNvPr>
          <p:cNvPicPr>
            <a:picLocks noChangeAspect="1"/>
          </p:cNvPicPr>
          <p:nvPr/>
        </p:nvPicPr>
        <p:blipFill>
          <a:blip r:embed="rId3"/>
          <a:stretch>
            <a:fillRect/>
          </a:stretch>
        </p:blipFill>
        <p:spPr>
          <a:xfrm flipH="1">
            <a:off x="1126739" y="867420"/>
            <a:ext cx="914400" cy="914400"/>
          </a:xfrm>
          <a:prstGeom prst="rect">
            <a:avLst/>
          </a:prstGeom>
        </p:spPr>
      </p:pic>
      <p:sp>
        <p:nvSpPr>
          <p:cNvPr id="7" name="Text 3"/>
          <p:cNvSpPr/>
          <p:nvPr/>
        </p:nvSpPr>
        <p:spPr>
          <a:xfrm>
            <a:off x="1636445" y="995436"/>
            <a:ext cx="784215" cy="585216"/>
          </a:xfrm>
          <a:prstGeom prst="rect">
            <a:avLst/>
          </a:prstGeom>
          <a:noFill/>
          <a:ln/>
        </p:spPr>
        <p:txBody>
          <a:bodyPr wrap="square" lIns="95250" tIns="95250" rIns="95250" bIns="95250" rtlCol="0" anchor="t">
            <a:spAutoFit/>
          </a:bodyPr>
          <a:lstStyle/>
          <a:p>
            <a:pPr algn="ctr" indent="0" marL="0">
              <a:lnSpc>
                <a:spcPct val="100000"/>
              </a:lnSpc>
              <a:spcBef>
                <a:spcPts val="375"/>
              </a:spcBef>
              <a:buNone/>
            </a:pPr>
            <a:r>
              <a:rPr lang="en-US" sz="3168" b="1" dirty="0">
                <a:solidFill>
                  <a:srgbClr val="257CE5"/>
                </a:solidFill>
                <a:latin typeface="Microsoft Yahei" pitchFamily="34" charset="0"/>
                <a:ea typeface="Microsoft Yahei" pitchFamily="34" charset="-122"/>
                <a:cs typeface="Microsoft Yahei" pitchFamily="34" charset="-120"/>
              </a:rPr>
              <a:t>01</a:t>
            </a:r>
            <a:endParaRPr lang="en-US" sz="1440" dirty="0"/>
          </a:p>
        </p:txBody>
      </p:sp>
      <p:sp>
        <p:nvSpPr>
          <p:cNvPr id="8" name="Shape 4"/>
          <p:cNvSpPr/>
          <p:nvPr/>
        </p:nvSpPr>
        <p:spPr>
          <a:xfrm>
            <a:off x="1745836" y="1746486"/>
            <a:ext cx="182880" cy="182880"/>
          </a:xfrm>
          <a:custGeom>
            <a:avLst/>
            <a:gdLst/>
            <a:ahLst/>
            <a:cxnLst/>
            <a:rect l="l" t="t" r="r" b="b"/>
            <a:pathLst>
              <a:path w="182880" h="182880">
                <a:moveTo>
                  <a:pt x="181929" y="71448"/>
                </a:moveTo>
                <a:moveTo>
                  <a:pt x="181929" y="71448"/>
                </a:moveTo>
                <a:lnTo>
                  <a:pt x="113536" y="70396"/>
                </a:lnTo>
                <a:lnTo>
                  <a:pt x="91440" y="6212"/>
                </a:lnTo>
                <a:lnTo>
                  <a:pt x="69344" y="70396"/>
                </a:lnTo>
                <a:lnTo>
                  <a:pt x="951" y="71448"/>
                </a:lnTo>
                <a:lnTo>
                  <a:pt x="55665" y="112484"/>
                </a:lnTo>
                <a:lnTo>
                  <a:pt x="34621" y="177720"/>
                </a:lnTo>
                <a:lnTo>
                  <a:pt x="90388" y="137737"/>
                </a:lnTo>
                <a:lnTo>
                  <a:pt x="146154" y="177720"/>
                </a:lnTo>
                <a:lnTo>
                  <a:pt x="125110" y="112484"/>
                </a:lnTo>
                <a:lnTo>
                  <a:pt x="181929" y="71448"/>
                </a:lnTo>
                <a:close/>
              </a:path>
            </a:pathLst>
          </a:custGeom>
          <a:solidFill>
            <a:srgbClr val="0084FF">
              <a:alpha val="80000"/>
            </a:srgbClr>
          </a:solidFill>
          <a:ln/>
        </p:spPr>
      </p:sp>
      <p:sp>
        <p:nvSpPr>
          <p:cNvPr id="9" name="Shape 5"/>
          <p:cNvSpPr/>
          <p:nvPr/>
        </p:nvSpPr>
        <p:spPr>
          <a:xfrm>
            <a:off x="1949699" y="1746486"/>
            <a:ext cx="182880" cy="182880"/>
          </a:xfrm>
          <a:custGeom>
            <a:avLst/>
            <a:gdLst/>
            <a:ahLst/>
            <a:cxnLst/>
            <a:rect l="l" t="t" r="r" b="b"/>
            <a:pathLst>
              <a:path w="182880" h="182880">
                <a:moveTo>
                  <a:pt x="181929" y="71448"/>
                </a:moveTo>
                <a:moveTo>
                  <a:pt x="181929" y="71448"/>
                </a:moveTo>
                <a:lnTo>
                  <a:pt x="113536" y="70396"/>
                </a:lnTo>
                <a:lnTo>
                  <a:pt x="91440" y="6212"/>
                </a:lnTo>
                <a:lnTo>
                  <a:pt x="69344" y="70396"/>
                </a:lnTo>
                <a:lnTo>
                  <a:pt x="951" y="71448"/>
                </a:lnTo>
                <a:lnTo>
                  <a:pt x="55665" y="112484"/>
                </a:lnTo>
                <a:lnTo>
                  <a:pt x="34621" y="177720"/>
                </a:lnTo>
                <a:lnTo>
                  <a:pt x="90388" y="137737"/>
                </a:lnTo>
                <a:lnTo>
                  <a:pt x="146154" y="177720"/>
                </a:lnTo>
                <a:lnTo>
                  <a:pt x="125110" y="112484"/>
                </a:lnTo>
                <a:lnTo>
                  <a:pt x="181929" y="71448"/>
                </a:lnTo>
                <a:close/>
              </a:path>
            </a:pathLst>
          </a:custGeom>
          <a:solidFill>
            <a:srgbClr val="0084FF"/>
          </a:solidFill>
          <a:ln/>
        </p:spPr>
      </p:sp>
      <p:sp>
        <p:nvSpPr>
          <p:cNvPr id="10" name="Shape 6"/>
          <p:cNvSpPr/>
          <p:nvPr/>
        </p:nvSpPr>
        <p:spPr>
          <a:xfrm>
            <a:off x="2153562" y="1746486"/>
            <a:ext cx="182880" cy="182880"/>
          </a:xfrm>
          <a:custGeom>
            <a:avLst/>
            <a:gdLst/>
            <a:ahLst/>
            <a:cxnLst/>
            <a:rect l="l" t="t" r="r" b="b"/>
            <a:pathLst>
              <a:path w="182880" h="182880">
                <a:moveTo>
                  <a:pt x="181929" y="71448"/>
                </a:moveTo>
                <a:moveTo>
                  <a:pt x="181929" y="71448"/>
                </a:moveTo>
                <a:lnTo>
                  <a:pt x="113536" y="70396"/>
                </a:lnTo>
                <a:lnTo>
                  <a:pt x="91440" y="6212"/>
                </a:lnTo>
                <a:lnTo>
                  <a:pt x="69344" y="70396"/>
                </a:lnTo>
                <a:lnTo>
                  <a:pt x="951" y="71448"/>
                </a:lnTo>
                <a:lnTo>
                  <a:pt x="55665" y="112484"/>
                </a:lnTo>
                <a:lnTo>
                  <a:pt x="34621" y="177720"/>
                </a:lnTo>
                <a:lnTo>
                  <a:pt x="90388" y="137737"/>
                </a:lnTo>
                <a:lnTo>
                  <a:pt x="146154" y="177720"/>
                </a:lnTo>
                <a:lnTo>
                  <a:pt x="125110" y="112484"/>
                </a:lnTo>
                <a:lnTo>
                  <a:pt x="181929" y="71448"/>
                </a:lnTo>
                <a:close/>
              </a:path>
            </a:pathLst>
          </a:custGeom>
          <a:solidFill>
            <a:srgbClr val="0084FF">
              <a:alpha val="80000"/>
            </a:srgbClr>
          </a:solidFill>
          <a:ln/>
        </p:spPr>
      </p:sp>
      <p:sp>
        <p:nvSpPr>
          <p:cNvPr id="11" name="Text 7"/>
          <p:cNvSpPr/>
          <p:nvPr/>
        </p:nvSpPr>
        <p:spPr>
          <a:xfrm>
            <a:off x="825904" y="2045733"/>
            <a:ext cx="2430470" cy="402336"/>
          </a:xfrm>
          <a:prstGeom prst="rect">
            <a:avLst/>
          </a:prstGeom>
          <a:noFill/>
          <a:ln/>
        </p:spPr>
        <p:txBody>
          <a:bodyPr wrap="square" lIns="95250" tIns="95250" rIns="95250" bIns="95250" rtlCol="0" anchor="ctr">
            <a:spAutoFit/>
          </a:bodyPr>
          <a:lstStyle/>
          <a:p>
            <a:pPr algn="ctr" indent="0" marL="0">
              <a:lnSpc>
                <a:spcPct val="100000"/>
              </a:lnSpc>
              <a:spcBef>
                <a:spcPts val="375"/>
              </a:spcBef>
              <a:buNone/>
            </a:pPr>
            <a:r>
              <a:rPr lang="en-US" sz="1728" b="1" dirty="0">
                <a:solidFill>
                  <a:srgbClr val="257CE5"/>
                </a:solidFill>
                <a:latin typeface="Microsoft Yahei" pitchFamily="34" charset="0"/>
                <a:ea typeface="Microsoft Yahei" pitchFamily="34" charset="-122"/>
                <a:cs typeface="Microsoft Yahei" pitchFamily="34" charset="-120"/>
              </a:rPr>
              <a:t>幂律分布的连通性</a:t>
            </a:r>
            <a:endParaRPr lang="en-US" sz="1440" dirty="0"/>
          </a:p>
        </p:txBody>
      </p:sp>
      <p:sp>
        <p:nvSpPr>
          <p:cNvPr id="12" name="Text 8"/>
          <p:cNvSpPr/>
          <p:nvPr/>
        </p:nvSpPr>
        <p:spPr>
          <a:xfrm>
            <a:off x="825904" y="2448069"/>
            <a:ext cx="2430470" cy="1280160"/>
          </a:xfrm>
          <a:prstGeom prst="rect">
            <a:avLst/>
          </a:prstGeom>
          <a:noFill/>
          <a:ln/>
        </p:spPr>
        <p:txBody>
          <a:bodyPr wrap="square" lIns="95250" tIns="95250" rIns="95250" bIns="95250" rtlCol="0" anchor="t">
            <a:spAutoFit/>
          </a:bodyPr>
          <a:lstStyle/>
          <a:p>
            <a:pPr algn="just" indent="0" marL="0">
              <a:lnSpc>
                <a:spcPct val="100000"/>
              </a:lnSpc>
              <a:spcBef>
                <a:spcPts val="375"/>
              </a:spcBef>
              <a:buNone/>
            </a:pPr>
            <a:r>
              <a:rPr lang="en-US" sz="1152" dirty="0">
                <a:solidFill>
                  <a:srgbClr val="00070F"/>
                </a:solidFill>
                <a:latin typeface="Microsoft Yahei" pitchFamily="34" charset="0"/>
                <a:ea typeface="Microsoft Yahei" pitchFamily="34" charset="-122"/>
                <a:cs typeface="Microsoft Yahei" pitchFamily="34" charset="-120"/>
              </a:rPr>
              <a:t>互联网路由器的连通性遵循幂律分布，意味着少数节点（枢纽）拥有大量连接，而大多数节点连接较少。这种结构使得网络具有高度的鲁棒性和容错能力。</a:t>
            </a:r>
            <a:endParaRPr lang="en-US" sz="1440" dirty="0"/>
          </a:p>
        </p:txBody>
      </p:sp>
      <p:pic>
        <p:nvPicPr>
          <p:cNvPr id="13" name="Image 2" descr="preencoded.png">    </p:cNvPr>
          <p:cNvPicPr>
            <a:picLocks noChangeAspect="1"/>
          </p:cNvPicPr>
          <p:nvPr/>
        </p:nvPicPr>
        <p:blipFill>
          <a:blip r:embed="rId4"/>
          <a:stretch>
            <a:fillRect/>
          </a:stretch>
        </p:blipFill>
        <p:spPr>
          <a:xfrm>
            <a:off x="4572000" y="867420"/>
            <a:ext cx="914400" cy="914400"/>
          </a:xfrm>
          <a:prstGeom prst="rect">
            <a:avLst/>
          </a:prstGeom>
        </p:spPr>
      </p:pic>
      <p:pic>
        <p:nvPicPr>
          <p:cNvPr id="14" name="Image 3" descr="preencoded.png">    </p:cNvPr>
          <p:cNvPicPr>
            <a:picLocks noChangeAspect="1"/>
          </p:cNvPicPr>
          <p:nvPr/>
        </p:nvPicPr>
        <p:blipFill>
          <a:blip r:embed="rId5"/>
          <a:stretch>
            <a:fillRect/>
          </a:stretch>
        </p:blipFill>
        <p:spPr>
          <a:xfrm flipH="1">
            <a:off x="3657600" y="867420"/>
            <a:ext cx="914400" cy="914400"/>
          </a:xfrm>
          <a:prstGeom prst="rect">
            <a:avLst/>
          </a:prstGeom>
        </p:spPr>
      </p:pic>
      <p:sp>
        <p:nvSpPr>
          <p:cNvPr id="15" name="Text 9"/>
          <p:cNvSpPr/>
          <p:nvPr/>
        </p:nvSpPr>
        <p:spPr>
          <a:xfrm>
            <a:off x="4152608" y="995436"/>
            <a:ext cx="849850" cy="585216"/>
          </a:xfrm>
          <a:prstGeom prst="rect">
            <a:avLst/>
          </a:prstGeom>
          <a:noFill/>
          <a:ln/>
        </p:spPr>
        <p:txBody>
          <a:bodyPr wrap="square" lIns="95250" tIns="95250" rIns="95250" bIns="95250" rtlCol="0" anchor="t">
            <a:spAutoFit/>
          </a:bodyPr>
          <a:lstStyle/>
          <a:p>
            <a:pPr algn="ctr" indent="0" marL="0">
              <a:lnSpc>
                <a:spcPct val="100000"/>
              </a:lnSpc>
              <a:spcBef>
                <a:spcPts val="375"/>
              </a:spcBef>
              <a:buNone/>
            </a:pPr>
            <a:r>
              <a:rPr lang="en-US" sz="3168" b="1" dirty="0">
                <a:solidFill>
                  <a:srgbClr val="257CE5"/>
                </a:solidFill>
                <a:latin typeface="Microsoft Yahei" pitchFamily="34" charset="0"/>
                <a:ea typeface="Microsoft Yahei" pitchFamily="34" charset="-122"/>
                <a:cs typeface="Microsoft Yahei" pitchFamily="34" charset="-120"/>
              </a:rPr>
              <a:t>02</a:t>
            </a:r>
            <a:endParaRPr lang="en-US" sz="1440" dirty="0"/>
          </a:p>
        </p:txBody>
      </p:sp>
      <p:sp>
        <p:nvSpPr>
          <p:cNvPr id="16" name="Text 10"/>
          <p:cNvSpPr/>
          <p:nvPr/>
        </p:nvSpPr>
        <p:spPr>
          <a:xfrm>
            <a:off x="3356765" y="2045733"/>
            <a:ext cx="2430470" cy="402336"/>
          </a:xfrm>
          <a:prstGeom prst="rect">
            <a:avLst/>
          </a:prstGeom>
          <a:noFill/>
          <a:ln/>
        </p:spPr>
        <p:txBody>
          <a:bodyPr wrap="square" lIns="95250" tIns="95250" rIns="95250" bIns="95250" rtlCol="0" anchor="ctr">
            <a:spAutoFit/>
          </a:bodyPr>
          <a:lstStyle/>
          <a:p>
            <a:pPr algn="ctr" indent="0" marL="0">
              <a:lnSpc>
                <a:spcPct val="100000"/>
              </a:lnSpc>
              <a:spcBef>
                <a:spcPts val="375"/>
              </a:spcBef>
              <a:buNone/>
            </a:pPr>
            <a:r>
              <a:rPr lang="en-US" sz="1728" b="1" dirty="0">
                <a:solidFill>
                  <a:srgbClr val="257CE5"/>
                </a:solidFill>
                <a:latin typeface="Microsoft Yahei" pitchFamily="34" charset="0"/>
                <a:ea typeface="Microsoft Yahei" pitchFamily="34" charset="-122"/>
                <a:cs typeface="Microsoft Yahei" pitchFamily="34" charset="-120"/>
              </a:rPr>
              <a:t>高度的鲁棒性和容错能力</a:t>
            </a:r>
            <a:endParaRPr lang="en-US" sz="1440" dirty="0"/>
          </a:p>
        </p:txBody>
      </p:sp>
      <p:sp>
        <p:nvSpPr>
          <p:cNvPr id="17" name="Text 11"/>
          <p:cNvSpPr/>
          <p:nvPr/>
        </p:nvSpPr>
        <p:spPr>
          <a:xfrm>
            <a:off x="3356765" y="2448069"/>
            <a:ext cx="2430470" cy="1280160"/>
          </a:xfrm>
          <a:prstGeom prst="rect">
            <a:avLst/>
          </a:prstGeom>
          <a:noFill/>
          <a:ln/>
        </p:spPr>
        <p:txBody>
          <a:bodyPr wrap="square" lIns="95250" tIns="95250" rIns="95250" bIns="95250" rtlCol="0" anchor="t">
            <a:spAutoFit/>
          </a:bodyPr>
          <a:lstStyle/>
          <a:p>
            <a:pPr algn="just" indent="0" marL="0">
              <a:lnSpc>
                <a:spcPct val="100000"/>
              </a:lnSpc>
              <a:spcBef>
                <a:spcPts val="375"/>
              </a:spcBef>
              <a:buNone/>
            </a:pPr>
            <a:r>
              <a:rPr lang="en-US" sz="1152" dirty="0">
                <a:solidFill>
                  <a:srgbClr val="00070F"/>
                </a:solidFill>
                <a:latin typeface="Microsoft Yahei" pitchFamily="34" charset="0"/>
                <a:ea typeface="Microsoft Yahei" pitchFamily="34" charset="-122"/>
                <a:cs typeface="Microsoft Yahei" pitchFamily="34" charset="-120"/>
              </a:rPr>
              <a:t>无尺度网络的特性使得互联网在面对部分节点失效时，仍能维持其功能。这种高度的鲁棒性和容错能力是互联网稳定运行的关键。</a:t>
            </a:r>
            <a:endParaRPr lang="en-US" sz="1440" dirty="0"/>
          </a:p>
        </p:txBody>
      </p:sp>
      <p:pic>
        <p:nvPicPr>
          <p:cNvPr id="18" name="Image 4" descr="preencoded.png">    </p:cNvPr>
          <p:cNvPicPr>
            <a:picLocks noChangeAspect="1"/>
          </p:cNvPicPr>
          <p:nvPr/>
        </p:nvPicPr>
        <p:blipFill>
          <a:blip r:embed="rId6"/>
          <a:stretch>
            <a:fillRect/>
          </a:stretch>
        </p:blipFill>
        <p:spPr>
          <a:xfrm>
            <a:off x="7102861" y="867420"/>
            <a:ext cx="914400" cy="914400"/>
          </a:xfrm>
          <a:prstGeom prst="rect">
            <a:avLst/>
          </a:prstGeom>
        </p:spPr>
      </p:pic>
      <p:pic>
        <p:nvPicPr>
          <p:cNvPr id="19" name="Image 5" descr="preencoded.png">    </p:cNvPr>
          <p:cNvPicPr>
            <a:picLocks noChangeAspect="1"/>
          </p:cNvPicPr>
          <p:nvPr/>
        </p:nvPicPr>
        <p:blipFill>
          <a:blip r:embed="rId7"/>
          <a:stretch>
            <a:fillRect/>
          </a:stretch>
        </p:blipFill>
        <p:spPr>
          <a:xfrm flipH="1">
            <a:off x="6188461" y="867420"/>
            <a:ext cx="914400" cy="914400"/>
          </a:xfrm>
          <a:prstGeom prst="rect">
            <a:avLst/>
          </a:prstGeom>
        </p:spPr>
      </p:pic>
      <p:sp>
        <p:nvSpPr>
          <p:cNvPr id="20" name="Text 12"/>
          <p:cNvSpPr/>
          <p:nvPr/>
        </p:nvSpPr>
        <p:spPr>
          <a:xfrm>
            <a:off x="6676289" y="995436"/>
            <a:ext cx="817032" cy="585216"/>
          </a:xfrm>
          <a:prstGeom prst="rect">
            <a:avLst/>
          </a:prstGeom>
          <a:noFill/>
          <a:ln/>
        </p:spPr>
        <p:txBody>
          <a:bodyPr wrap="square" lIns="95250" tIns="95250" rIns="95250" bIns="95250" rtlCol="0" anchor="t">
            <a:spAutoFit/>
          </a:bodyPr>
          <a:lstStyle/>
          <a:p>
            <a:pPr algn="ctr" indent="0" marL="0">
              <a:lnSpc>
                <a:spcPct val="100000"/>
              </a:lnSpc>
              <a:spcBef>
                <a:spcPts val="375"/>
              </a:spcBef>
              <a:buNone/>
            </a:pPr>
            <a:r>
              <a:rPr lang="en-US" sz="3168" b="1" dirty="0">
                <a:solidFill>
                  <a:srgbClr val="257CE5"/>
                </a:solidFill>
                <a:latin typeface="Microsoft Yahei" pitchFamily="34" charset="0"/>
                <a:ea typeface="Microsoft Yahei" pitchFamily="34" charset="-122"/>
                <a:cs typeface="Microsoft Yahei" pitchFamily="34" charset="-120"/>
              </a:rPr>
              <a:t>03</a:t>
            </a:r>
            <a:endParaRPr lang="en-US" sz="1440" dirty="0"/>
          </a:p>
        </p:txBody>
      </p:sp>
      <p:sp>
        <p:nvSpPr>
          <p:cNvPr id="21" name="Text 13"/>
          <p:cNvSpPr/>
          <p:nvPr/>
        </p:nvSpPr>
        <p:spPr>
          <a:xfrm>
            <a:off x="5887626" y="2045733"/>
            <a:ext cx="2430470" cy="402336"/>
          </a:xfrm>
          <a:prstGeom prst="rect">
            <a:avLst/>
          </a:prstGeom>
          <a:noFill/>
          <a:ln/>
        </p:spPr>
        <p:txBody>
          <a:bodyPr wrap="square" lIns="95250" tIns="95250" rIns="95250" bIns="95250" rtlCol="0" anchor="ctr">
            <a:spAutoFit/>
          </a:bodyPr>
          <a:lstStyle/>
          <a:p>
            <a:pPr algn="ctr" indent="0" marL="0">
              <a:lnSpc>
                <a:spcPct val="100000"/>
              </a:lnSpc>
              <a:spcBef>
                <a:spcPts val="375"/>
              </a:spcBef>
              <a:buNone/>
            </a:pPr>
            <a:r>
              <a:rPr lang="en-US" sz="1728" b="1" dirty="0">
                <a:solidFill>
                  <a:srgbClr val="257CE5"/>
                </a:solidFill>
                <a:latin typeface="Microsoft Yahei" pitchFamily="34" charset="0"/>
                <a:ea typeface="Microsoft Yahei" pitchFamily="34" charset="-122"/>
                <a:cs typeface="Microsoft Yahei" pitchFamily="34" charset="-120"/>
              </a:rPr>
              <a:t>易受恶意攻击和病毒影响</a:t>
            </a:r>
            <a:endParaRPr lang="en-US" sz="1440" dirty="0"/>
          </a:p>
        </p:txBody>
      </p:sp>
      <p:sp>
        <p:nvSpPr>
          <p:cNvPr id="22" name="Text 14"/>
          <p:cNvSpPr/>
          <p:nvPr/>
        </p:nvSpPr>
        <p:spPr>
          <a:xfrm>
            <a:off x="5887626" y="2448069"/>
            <a:ext cx="2430470" cy="1280160"/>
          </a:xfrm>
          <a:prstGeom prst="rect">
            <a:avLst/>
          </a:prstGeom>
          <a:noFill/>
          <a:ln/>
        </p:spPr>
        <p:txBody>
          <a:bodyPr wrap="square" lIns="95250" tIns="95250" rIns="95250" bIns="95250" rtlCol="0" anchor="t">
            <a:spAutoFit/>
          </a:bodyPr>
          <a:lstStyle/>
          <a:p>
            <a:pPr algn="just" indent="0" marL="0">
              <a:lnSpc>
                <a:spcPct val="100000"/>
              </a:lnSpc>
              <a:spcBef>
                <a:spcPts val="375"/>
              </a:spcBef>
              <a:buNone/>
            </a:pPr>
            <a:r>
              <a:rPr lang="en-US" sz="1152" dirty="0">
                <a:solidFill>
                  <a:srgbClr val="00070F"/>
                </a:solidFill>
                <a:latin typeface="Microsoft Yahei" pitchFamily="34" charset="0"/>
                <a:ea typeface="Microsoft Yahei" pitchFamily="34" charset="-122"/>
                <a:cs typeface="Microsoft Yahei" pitchFamily="34" charset="-120"/>
              </a:rPr>
              <a:t>由于无尺度网络中存在大量的枢纽节点，这些节点成为攻击者的目标。一旦这些枢纽节点被攻击或感染病毒，整个网络都可能受到影响。</a:t>
            </a:r>
            <a:endParaRPr lang="en-US" sz="1440" dirty="0"/>
          </a:p>
        </p:txBody>
      </p:sp>
      <p:sp>
        <p:nvSpPr>
          <p:cNvPr id="23" name="Shape 15"/>
          <p:cNvSpPr/>
          <p:nvPr/>
        </p:nvSpPr>
        <p:spPr>
          <a:xfrm>
            <a:off x="4276697" y="1746486"/>
            <a:ext cx="182880" cy="182880"/>
          </a:xfrm>
          <a:custGeom>
            <a:avLst/>
            <a:gdLst/>
            <a:ahLst/>
            <a:cxnLst/>
            <a:rect l="l" t="t" r="r" b="b"/>
            <a:pathLst>
              <a:path w="182880" h="182880">
                <a:moveTo>
                  <a:pt x="181929" y="71448"/>
                </a:moveTo>
                <a:moveTo>
                  <a:pt x="181929" y="71448"/>
                </a:moveTo>
                <a:lnTo>
                  <a:pt x="113536" y="70396"/>
                </a:lnTo>
                <a:lnTo>
                  <a:pt x="91440" y="6212"/>
                </a:lnTo>
                <a:lnTo>
                  <a:pt x="69344" y="70396"/>
                </a:lnTo>
                <a:lnTo>
                  <a:pt x="951" y="71448"/>
                </a:lnTo>
                <a:lnTo>
                  <a:pt x="55665" y="112484"/>
                </a:lnTo>
                <a:lnTo>
                  <a:pt x="34621" y="177720"/>
                </a:lnTo>
                <a:lnTo>
                  <a:pt x="90388" y="137737"/>
                </a:lnTo>
                <a:lnTo>
                  <a:pt x="146154" y="177720"/>
                </a:lnTo>
                <a:lnTo>
                  <a:pt x="125110" y="112484"/>
                </a:lnTo>
                <a:lnTo>
                  <a:pt x="181929" y="71448"/>
                </a:lnTo>
                <a:close/>
              </a:path>
            </a:pathLst>
          </a:custGeom>
          <a:solidFill>
            <a:srgbClr val="0084FF">
              <a:alpha val="80000"/>
            </a:srgbClr>
          </a:solidFill>
          <a:ln/>
        </p:spPr>
      </p:sp>
      <p:sp>
        <p:nvSpPr>
          <p:cNvPr id="24" name="Shape 16"/>
          <p:cNvSpPr/>
          <p:nvPr/>
        </p:nvSpPr>
        <p:spPr>
          <a:xfrm>
            <a:off x="4480560" y="1746486"/>
            <a:ext cx="182880" cy="182880"/>
          </a:xfrm>
          <a:custGeom>
            <a:avLst/>
            <a:gdLst/>
            <a:ahLst/>
            <a:cxnLst/>
            <a:rect l="l" t="t" r="r" b="b"/>
            <a:pathLst>
              <a:path w="182880" h="182880">
                <a:moveTo>
                  <a:pt x="181929" y="71448"/>
                </a:moveTo>
                <a:moveTo>
                  <a:pt x="181929" y="71448"/>
                </a:moveTo>
                <a:lnTo>
                  <a:pt x="113536" y="70396"/>
                </a:lnTo>
                <a:lnTo>
                  <a:pt x="91440" y="6212"/>
                </a:lnTo>
                <a:lnTo>
                  <a:pt x="69344" y="70396"/>
                </a:lnTo>
                <a:lnTo>
                  <a:pt x="951" y="71448"/>
                </a:lnTo>
                <a:lnTo>
                  <a:pt x="55665" y="112484"/>
                </a:lnTo>
                <a:lnTo>
                  <a:pt x="34621" y="177720"/>
                </a:lnTo>
                <a:lnTo>
                  <a:pt x="90388" y="137737"/>
                </a:lnTo>
                <a:lnTo>
                  <a:pt x="146154" y="177720"/>
                </a:lnTo>
                <a:lnTo>
                  <a:pt x="125110" y="112484"/>
                </a:lnTo>
                <a:lnTo>
                  <a:pt x="181929" y="71448"/>
                </a:lnTo>
                <a:close/>
              </a:path>
            </a:pathLst>
          </a:custGeom>
          <a:solidFill>
            <a:srgbClr val="0084FF"/>
          </a:solidFill>
          <a:ln/>
        </p:spPr>
      </p:sp>
      <p:sp>
        <p:nvSpPr>
          <p:cNvPr id="25" name="Shape 17"/>
          <p:cNvSpPr/>
          <p:nvPr/>
        </p:nvSpPr>
        <p:spPr>
          <a:xfrm>
            <a:off x="4684423" y="1746486"/>
            <a:ext cx="182880" cy="182880"/>
          </a:xfrm>
          <a:custGeom>
            <a:avLst/>
            <a:gdLst/>
            <a:ahLst/>
            <a:cxnLst/>
            <a:rect l="l" t="t" r="r" b="b"/>
            <a:pathLst>
              <a:path w="182880" h="182880">
                <a:moveTo>
                  <a:pt x="181929" y="71448"/>
                </a:moveTo>
                <a:moveTo>
                  <a:pt x="181929" y="71448"/>
                </a:moveTo>
                <a:lnTo>
                  <a:pt x="113536" y="70396"/>
                </a:lnTo>
                <a:lnTo>
                  <a:pt x="91440" y="6212"/>
                </a:lnTo>
                <a:lnTo>
                  <a:pt x="69344" y="70396"/>
                </a:lnTo>
                <a:lnTo>
                  <a:pt x="951" y="71448"/>
                </a:lnTo>
                <a:lnTo>
                  <a:pt x="55665" y="112484"/>
                </a:lnTo>
                <a:lnTo>
                  <a:pt x="34621" y="177720"/>
                </a:lnTo>
                <a:lnTo>
                  <a:pt x="90388" y="137737"/>
                </a:lnTo>
                <a:lnTo>
                  <a:pt x="146154" y="177720"/>
                </a:lnTo>
                <a:lnTo>
                  <a:pt x="125110" y="112484"/>
                </a:lnTo>
                <a:lnTo>
                  <a:pt x="181929" y="71448"/>
                </a:lnTo>
                <a:close/>
              </a:path>
            </a:pathLst>
          </a:custGeom>
          <a:solidFill>
            <a:srgbClr val="0084FF">
              <a:alpha val="80000"/>
            </a:srgbClr>
          </a:solidFill>
          <a:ln/>
        </p:spPr>
      </p:sp>
      <p:sp>
        <p:nvSpPr>
          <p:cNvPr id="26" name="Shape 18"/>
          <p:cNvSpPr/>
          <p:nvPr/>
        </p:nvSpPr>
        <p:spPr>
          <a:xfrm>
            <a:off x="6807558" y="1746486"/>
            <a:ext cx="182880" cy="182880"/>
          </a:xfrm>
          <a:custGeom>
            <a:avLst/>
            <a:gdLst/>
            <a:ahLst/>
            <a:cxnLst/>
            <a:rect l="l" t="t" r="r" b="b"/>
            <a:pathLst>
              <a:path w="182880" h="182880">
                <a:moveTo>
                  <a:pt x="181929" y="71448"/>
                </a:moveTo>
                <a:moveTo>
                  <a:pt x="181929" y="71448"/>
                </a:moveTo>
                <a:lnTo>
                  <a:pt x="113536" y="70396"/>
                </a:lnTo>
                <a:lnTo>
                  <a:pt x="91440" y="6212"/>
                </a:lnTo>
                <a:lnTo>
                  <a:pt x="69344" y="70396"/>
                </a:lnTo>
                <a:lnTo>
                  <a:pt x="951" y="71448"/>
                </a:lnTo>
                <a:lnTo>
                  <a:pt x="55665" y="112484"/>
                </a:lnTo>
                <a:lnTo>
                  <a:pt x="34621" y="177720"/>
                </a:lnTo>
                <a:lnTo>
                  <a:pt x="90388" y="137737"/>
                </a:lnTo>
                <a:lnTo>
                  <a:pt x="146154" y="177720"/>
                </a:lnTo>
                <a:lnTo>
                  <a:pt x="125110" y="112484"/>
                </a:lnTo>
                <a:lnTo>
                  <a:pt x="181929" y="71448"/>
                </a:lnTo>
                <a:close/>
              </a:path>
            </a:pathLst>
          </a:custGeom>
          <a:solidFill>
            <a:srgbClr val="0084FF">
              <a:alpha val="80000"/>
            </a:srgbClr>
          </a:solidFill>
          <a:ln/>
        </p:spPr>
      </p:sp>
      <p:sp>
        <p:nvSpPr>
          <p:cNvPr id="27" name="Shape 19"/>
          <p:cNvSpPr/>
          <p:nvPr/>
        </p:nvSpPr>
        <p:spPr>
          <a:xfrm>
            <a:off x="7011421" y="1746486"/>
            <a:ext cx="182880" cy="182880"/>
          </a:xfrm>
          <a:custGeom>
            <a:avLst/>
            <a:gdLst/>
            <a:ahLst/>
            <a:cxnLst/>
            <a:rect l="l" t="t" r="r" b="b"/>
            <a:pathLst>
              <a:path w="182880" h="182880">
                <a:moveTo>
                  <a:pt x="181929" y="71448"/>
                </a:moveTo>
                <a:moveTo>
                  <a:pt x="181929" y="71448"/>
                </a:moveTo>
                <a:lnTo>
                  <a:pt x="113536" y="70396"/>
                </a:lnTo>
                <a:lnTo>
                  <a:pt x="91440" y="6212"/>
                </a:lnTo>
                <a:lnTo>
                  <a:pt x="69344" y="70396"/>
                </a:lnTo>
                <a:lnTo>
                  <a:pt x="951" y="71448"/>
                </a:lnTo>
                <a:lnTo>
                  <a:pt x="55665" y="112484"/>
                </a:lnTo>
                <a:lnTo>
                  <a:pt x="34621" y="177720"/>
                </a:lnTo>
                <a:lnTo>
                  <a:pt x="90388" y="137737"/>
                </a:lnTo>
                <a:lnTo>
                  <a:pt x="146154" y="177720"/>
                </a:lnTo>
                <a:lnTo>
                  <a:pt x="125110" y="112484"/>
                </a:lnTo>
                <a:lnTo>
                  <a:pt x="181929" y="71448"/>
                </a:lnTo>
                <a:close/>
              </a:path>
            </a:pathLst>
          </a:custGeom>
          <a:solidFill>
            <a:srgbClr val="0084FF"/>
          </a:solidFill>
          <a:ln/>
        </p:spPr>
      </p:sp>
      <p:sp>
        <p:nvSpPr>
          <p:cNvPr id="28" name="Shape 20"/>
          <p:cNvSpPr/>
          <p:nvPr/>
        </p:nvSpPr>
        <p:spPr>
          <a:xfrm>
            <a:off x="7215284" y="1746486"/>
            <a:ext cx="182880" cy="182880"/>
          </a:xfrm>
          <a:custGeom>
            <a:avLst/>
            <a:gdLst/>
            <a:ahLst/>
            <a:cxnLst/>
            <a:rect l="l" t="t" r="r" b="b"/>
            <a:pathLst>
              <a:path w="182880" h="182880">
                <a:moveTo>
                  <a:pt x="181929" y="71448"/>
                </a:moveTo>
                <a:moveTo>
                  <a:pt x="181929" y="71448"/>
                </a:moveTo>
                <a:lnTo>
                  <a:pt x="113536" y="70396"/>
                </a:lnTo>
                <a:lnTo>
                  <a:pt x="91440" y="6212"/>
                </a:lnTo>
                <a:lnTo>
                  <a:pt x="69344" y="70396"/>
                </a:lnTo>
                <a:lnTo>
                  <a:pt x="951" y="71448"/>
                </a:lnTo>
                <a:lnTo>
                  <a:pt x="55665" y="112484"/>
                </a:lnTo>
                <a:lnTo>
                  <a:pt x="34621" y="177720"/>
                </a:lnTo>
                <a:lnTo>
                  <a:pt x="90388" y="137737"/>
                </a:lnTo>
                <a:lnTo>
                  <a:pt x="146154" y="177720"/>
                </a:lnTo>
                <a:lnTo>
                  <a:pt x="125110" y="112484"/>
                </a:lnTo>
                <a:lnTo>
                  <a:pt x="181929" y="71448"/>
                </a:lnTo>
                <a:close/>
              </a:path>
            </a:pathLst>
          </a:custGeom>
          <a:solidFill>
            <a:srgbClr val="0084FF">
              <a:alpha val="80000"/>
            </a:srgbClr>
          </a:solidFill>
          <a:ln/>
        </p:spPr>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Shape 0"/>
          <p:cNvSpPr/>
          <p:nvPr/>
        </p:nvSpPr>
        <p:spPr>
          <a:xfrm>
            <a:off x="216972" y="153681"/>
            <a:ext cx="8737271" cy="411480"/>
          </a:xfrm>
          <a:custGeom>
            <a:avLst/>
            <a:gdLst/>
            <a:ahLst/>
            <a:cxnLst/>
            <a:rect l="l" t="t" r="r" b="b"/>
            <a:pathLst>
              <a:path w="8737271" h="411480">
                <a:moveTo>
                  <a:pt x="205740" y="0"/>
                </a:moveTo>
                <a:moveTo>
                  <a:pt x="205740" y="0"/>
                </a:moveTo>
                <a:lnTo>
                  <a:pt x="8531531" y="0"/>
                </a:lnTo>
                <a:quadBezTo>
                  <a:pt x="8737271" y="0"/>
                  <a:pt x="8737271" y="205740"/>
                </a:quadBezTo>
                <a:lnTo>
                  <a:pt x="8737271" y="205740"/>
                </a:lnTo>
                <a:quadBezTo>
                  <a:pt x="8737271" y="411480"/>
                  <a:pt x="8531531" y="411480"/>
                </a:quadBezTo>
                <a:lnTo>
                  <a:pt x="205740" y="411480"/>
                </a:lnTo>
                <a:quadBezTo>
                  <a:pt x="0" y="411480"/>
                  <a:pt x="0" y="205740"/>
                </a:quadBezTo>
                <a:lnTo>
                  <a:pt x="0" y="205740"/>
                </a:lnTo>
                <a:quadBezTo>
                  <a:pt x="0" y="0"/>
                  <a:pt x="205740" y="0"/>
                </a:quadBezTo>
                <a:close/>
              </a:path>
            </a:pathLst>
          </a:custGeom>
          <a:solidFill>
            <a:srgbClr val="257CE5"/>
          </a:solidFill>
          <a:ln/>
        </p:spPr>
      </p:sp>
      <p:sp>
        <p:nvSpPr>
          <p:cNvPr id="3" name="Text 1"/>
          <p:cNvSpPr/>
          <p:nvPr/>
        </p:nvSpPr>
        <p:spPr>
          <a:xfrm>
            <a:off x="349571" y="67884"/>
            <a:ext cx="8005161" cy="583073"/>
          </a:xfrm>
          <a:prstGeom prst="rect">
            <a:avLst/>
          </a:prstGeom>
          <a:noFill/>
          <a:ln/>
        </p:spPr>
        <p:txBody>
          <a:bodyPr wrap="square" lIns="95250" tIns="95250" rIns="95250" bIns="95250" rtlCol="0" anchor="t">
            <a:spAutoFit/>
          </a:bodyPr>
          <a:lstStyle/>
          <a:p>
            <a:pPr indent="0" marL="0">
              <a:lnSpc>
                <a:spcPct val="112500"/>
              </a:lnSpc>
              <a:spcBef>
                <a:spcPts val="375"/>
              </a:spcBef>
              <a:buNone/>
            </a:pPr>
            <a:r>
              <a:rPr lang="en-US" sz="2016" b="1" dirty="0">
                <a:solidFill>
                  <a:srgbClr val="FFFFFF"/>
                </a:solidFill>
                <a:latin typeface="微软雅黑" pitchFamily="34" charset="0"/>
                <a:ea typeface="微软雅黑" pitchFamily="34" charset="-122"/>
                <a:cs typeface="微软雅黑" pitchFamily="34" charset="-120"/>
              </a:rPr>
              <a:t>互联网脆弱性实例</a:t>
            </a:r>
            <a:endParaRPr lang="en-US" sz="1440" dirty="0"/>
          </a:p>
        </p:txBody>
      </p:sp>
      <p:pic>
        <p:nvPicPr>
          <p:cNvPr id="4" name="Image 0" descr="https://sgw-dx.xf-yun.com/api/v1/sparkdesk/1600593683_fm9ont1721702941887-01709398541764393.png?authorization=c2ltcGxlLWp3dCBhaz1zcGFya2Rlc2s4MDAwMDAwMDAwMDE7ZXhwPTMyOTg1MDI5NDI7YWxnbz1obWFjLXNoYTI1NjtzaWc9YlBnV1pOdjhqZnhwRldiUmUyTmJFUENOV1pMaGFpdEVmbHdBbWd3OXRCdz0=&amp;x_location=7YfmxI7B7uKO7jlRxIftd6eZdo==">    </p:cNvPr>
          <p:cNvPicPr>
            <a:picLocks noChangeAspect="1"/>
          </p:cNvPicPr>
          <p:nvPr/>
        </p:nvPicPr>
        <p:blipFill>
          <a:blip r:embed="rId2"/>
          <a:stretch>
            <a:fillRect/>
          </a:stretch>
        </p:blipFill>
        <p:spPr>
          <a:xfrm>
            <a:off x="888372" y="1088132"/>
            <a:ext cx="2283193" cy="1282693"/>
          </a:xfrm>
          <a:prstGeom prst="rect">
            <a:avLst/>
          </a:prstGeom>
        </p:spPr>
      </p:pic>
      <p:sp>
        <p:nvSpPr>
          <p:cNvPr id="5" name="Text 2"/>
          <p:cNvSpPr/>
          <p:nvPr/>
        </p:nvSpPr>
        <p:spPr>
          <a:xfrm>
            <a:off x="786384" y="2446016"/>
            <a:ext cx="2487168" cy="448056"/>
          </a:xfrm>
          <a:prstGeom prst="rect">
            <a:avLst/>
          </a:prstGeom>
          <a:noFill/>
          <a:ln/>
        </p:spPr>
        <p:txBody>
          <a:bodyPr wrap="square" lIns="95250" tIns="95250" rIns="95250" bIns="95250" rtlCol="0" anchor="t">
            <a:spAutoFit/>
          </a:bodyPr>
          <a:lstStyle/>
          <a:p>
            <a:pPr algn="ctr" indent="0" marL="0">
              <a:lnSpc>
                <a:spcPct val="100000"/>
              </a:lnSpc>
              <a:spcBef>
                <a:spcPts val="375"/>
              </a:spcBef>
              <a:buNone/>
            </a:pPr>
            <a:r>
              <a:rPr lang="en-US" sz="1728" b="1" dirty="0">
                <a:solidFill>
                  <a:srgbClr val="257CE5"/>
                </a:solidFill>
                <a:latin typeface="Microsoft Yahei" pitchFamily="34" charset="0"/>
                <a:ea typeface="Microsoft Yahei" pitchFamily="34" charset="-122"/>
                <a:cs typeface="Microsoft Yahei" pitchFamily="34" charset="-120"/>
              </a:rPr>
              <a:t>路由表错误引发的网络瘫痪</a:t>
            </a:r>
            <a:endParaRPr lang="en-US" sz="1440" dirty="0"/>
          </a:p>
        </p:txBody>
      </p:sp>
      <p:sp>
        <p:nvSpPr>
          <p:cNvPr id="6" name="Text 3"/>
          <p:cNvSpPr/>
          <p:nvPr/>
        </p:nvSpPr>
        <p:spPr>
          <a:xfrm>
            <a:off x="822960" y="2773736"/>
            <a:ext cx="2414016" cy="1280160"/>
          </a:xfrm>
          <a:prstGeom prst="rect">
            <a:avLst/>
          </a:prstGeom>
          <a:noFill/>
          <a:ln/>
        </p:spPr>
        <p:txBody>
          <a:bodyPr wrap="square" lIns="95250" tIns="95250" rIns="95250" bIns="95250" rtlCol="0" anchor="t">
            <a:spAutoFit/>
          </a:bodyPr>
          <a:lstStyle/>
          <a:p>
            <a:pPr algn="just" indent="0" marL="0">
              <a:lnSpc>
                <a:spcPct val="100000"/>
              </a:lnSpc>
              <a:spcBef>
                <a:spcPts val="375"/>
              </a:spcBef>
              <a:buNone/>
            </a:pPr>
            <a:r>
              <a:rPr lang="en-US" sz="1152" dirty="0">
                <a:solidFill>
                  <a:srgbClr val="00070F"/>
                </a:solidFill>
                <a:latin typeface="Microsoft Yahei" pitchFamily="34" charset="0"/>
                <a:ea typeface="Microsoft Yahei" pitchFamily="34" charset="-122"/>
                <a:cs typeface="Microsoft Yahei" pitchFamily="34" charset="-120"/>
              </a:rPr>
              <a:t>1997年，由于一个路由表的错误配置，导致全球互联网部分区域出现大规模瘫痪。这一事件凸显了互联网基础设施的脆弱性，以及单一错误可能带来的广泛影响。</a:t>
            </a:r>
            <a:endParaRPr lang="en-US" sz="1440" dirty="0"/>
          </a:p>
        </p:txBody>
      </p:sp>
      <p:pic>
        <p:nvPicPr>
          <p:cNvPr id="7" name="Image 1" descr="https://sgw-dx.xf-yun.com/api/v1/sparkdesk/_17333747657770eb9495040bf47ef98c051c064a84af9.jpg?authorization=c2ltcGxlLWp3dCBhaz1zcGFya2Rlc2s4MDAwMDAwMDAwMDE7ZXhwPTMzMTAxNzQ3NjU7YWxnbz1obWFjLXNoYTI1NjtzaWc9SGxHZVVlWHVlMG50OUN3YWg2emlOeGtqRjR3N2QyZk1uaFlVTjZ2dExUTT0=&amp;x_location=7YfmxI7B7uKO7jlRxIftd60XgLD=">    </p:cNvPr>
          <p:cNvPicPr>
            <a:picLocks noChangeAspect="1"/>
          </p:cNvPicPr>
          <p:nvPr/>
        </p:nvPicPr>
        <p:blipFill>
          <a:blip r:embed="rId3"/>
          <a:stretch>
            <a:fillRect/>
          </a:stretch>
        </p:blipFill>
        <p:spPr>
          <a:xfrm>
            <a:off x="3466980" y="1088132"/>
            <a:ext cx="2283193" cy="1282693"/>
          </a:xfrm>
          <a:prstGeom prst="rect">
            <a:avLst/>
          </a:prstGeom>
        </p:spPr>
      </p:pic>
      <p:sp>
        <p:nvSpPr>
          <p:cNvPr id="8" name="Text 4"/>
          <p:cNvSpPr/>
          <p:nvPr/>
        </p:nvSpPr>
        <p:spPr>
          <a:xfrm>
            <a:off x="3328416" y="2446016"/>
            <a:ext cx="2487168" cy="448056"/>
          </a:xfrm>
          <a:prstGeom prst="rect">
            <a:avLst/>
          </a:prstGeom>
          <a:noFill/>
          <a:ln/>
        </p:spPr>
        <p:txBody>
          <a:bodyPr wrap="square" lIns="95250" tIns="95250" rIns="95250" bIns="95250" rtlCol="0" anchor="t">
            <a:spAutoFit/>
          </a:bodyPr>
          <a:lstStyle/>
          <a:p>
            <a:pPr algn="ctr" indent="0" marL="0">
              <a:lnSpc>
                <a:spcPct val="100000"/>
              </a:lnSpc>
              <a:spcBef>
                <a:spcPts val="375"/>
              </a:spcBef>
              <a:buNone/>
            </a:pPr>
            <a:r>
              <a:rPr lang="en-US" sz="1728" b="1" dirty="0">
                <a:solidFill>
                  <a:srgbClr val="257CE5"/>
                </a:solidFill>
                <a:latin typeface="Microsoft Yahei" pitchFamily="34" charset="0"/>
                <a:ea typeface="Microsoft Yahei" pitchFamily="34" charset="-122"/>
                <a:cs typeface="Microsoft Yahei" pitchFamily="34" charset="-120"/>
              </a:rPr>
              <a:t>恶意攻击对互联网的威胁</a:t>
            </a:r>
            <a:endParaRPr lang="en-US" sz="1440" dirty="0"/>
          </a:p>
        </p:txBody>
      </p:sp>
      <p:sp>
        <p:nvSpPr>
          <p:cNvPr id="9" name="Text 5"/>
          <p:cNvSpPr/>
          <p:nvPr/>
        </p:nvSpPr>
        <p:spPr>
          <a:xfrm>
            <a:off x="3401568" y="2773736"/>
            <a:ext cx="2414016" cy="1280160"/>
          </a:xfrm>
          <a:prstGeom prst="rect">
            <a:avLst/>
          </a:prstGeom>
          <a:noFill/>
          <a:ln/>
        </p:spPr>
        <p:txBody>
          <a:bodyPr wrap="square" lIns="95250" tIns="95250" rIns="95250" bIns="95250" rtlCol="0" anchor="t">
            <a:spAutoFit/>
          </a:bodyPr>
          <a:lstStyle/>
          <a:p>
            <a:pPr algn="just" indent="0" marL="0">
              <a:lnSpc>
                <a:spcPct val="100000"/>
              </a:lnSpc>
              <a:spcBef>
                <a:spcPts val="375"/>
              </a:spcBef>
              <a:buNone/>
            </a:pPr>
            <a:r>
              <a:rPr lang="en-US" sz="1152" dirty="0">
                <a:solidFill>
                  <a:srgbClr val="00070F"/>
                </a:solidFill>
                <a:latin typeface="Microsoft Yahei" pitchFamily="34" charset="0"/>
                <a:ea typeface="Microsoft Yahei" pitchFamily="34" charset="-122"/>
                <a:cs typeface="Microsoft Yahei" pitchFamily="34" charset="-120"/>
              </a:rPr>
              <a:t>互联网因其开放性而容易受到各种恶意攻击，如DDoS攻击、钓鱼网站等。这些攻击不仅威胁用户数据安全，还可能导致重要服务的中断，影响社会稳定。</a:t>
            </a:r>
            <a:endParaRPr lang="en-US" sz="1440" dirty="0"/>
          </a:p>
        </p:txBody>
      </p:sp>
      <p:pic>
        <p:nvPicPr>
          <p:cNvPr id="10" name="Image 2" descr="https://sgw-dx.xf-yun.com/api/v1/sparkdesk/1600593683_fm9ont1721702941887-01709398541764393.png?authorization=c2ltcGxlLWp3dCBhaz1zcGFya2Rlc2s4MDAwMDAwMDAwMDE7ZXhwPTMyOTg1MDI5NDI7YWxnbz1obWFjLXNoYTI1NjtzaWc9YlBnV1pOdjhqZnhwRldiUmUyTmJFUENOV1pMaGFpdEVmbHdBbWd3OXRCdz0=&amp;x_location=7YfmxI7B7uKO7jlRxIftd6eZdo==">    </p:cNvPr>
          <p:cNvPicPr>
            <a:picLocks noChangeAspect="1"/>
          </p:cNvPicPr>
          <p:nvPr/>
        </p:nvPicPr>
        <p:blipFill>
          <a:blip r:embed="rId4"/>
          <a:stretch>
            <a:fillRect/>
          </a:stretch>
        </p:blipFill>
        <p:spPr>
          <a:xfrm>
            <a:off x="6009012" y="1088132"/>
            <a:ext cx="2283193" cy="1282693"/>
          </a:xfrm>
          <a:prstGeom prst="rect">
            <a:avLst/>
          </a:prstGeom>
        </p:spPr>
      </p:pic>
      <p:sp>
        <p:nvSpPr>
          <p:cNvPr id="11" name="Text 6"/>
          <p:cNvSpPr/>
          <p:nvPr/>
        </p:nvSpPr>
        <p:spPr>
          <a:xfrm>
            <a:off x="5870448" y="2447488"/>
            <a:ext cx="2487168" cy="448056"/>
          </a:xfrm>
          <a:prstGeom prst="rect">
            <a:avLst/>
          </a:prstGeom>
          <a:noFill/>
          <a:ln/>
        </p:spPr>
        <p:txBody>
          <a:bodyPr wrap="square" lIns="95250" tIns="95250" rIns="95250" bIns="95250" rtlCol="0" anchor="t">
            <a:spAutoFit/>
          </a:bodyPr>
          <a:lstStyle/>
          <a:p>
            <a:pPr algn="ctr" indent="0" marL="0">
              <a:lnSpc>
                <a:spcPct val="100000"/>
              </a:lnSpc>
              <a:spcBef>
                <a:spcPts val="375"/>
              </a:spcBef>
              <a:buNone/>
            </a:pPr>
            <a:r>
              <a:rPr lang="en-US" sz="1728" b="1" dirty="0">
                <a:solidFill>
                  <a:srgbClr val="257CE5"/>
                </a:solidFill>
                <a:latin typeface="Microsoft Yahei" pitchFamily="34" charset="0"/>
                <a:ea typeface="Microsoft Yahei" pitchFamily="34" charset="-122"/>
                <a:cs typeface="Microsoft Yahei" pitchFamily="34" charset="-120"/>
              </a:rPr>
              <a:t>病毒传播与网络安全挑战</a:t>
            </a:r>
            <a:endParaRPr lang="en-US" sz="1440" dirty="0"/>
          </a:p>
        </p:txBody>
      </p:sp>
      <p:sp>
        <p:nvSpPr>
          <p:cNvPr id="12" name="Text 7"/>
          <p:cNvSpPr/>
          <p:nvPr/>
        </p:nvSpPr>
        <p:spPr>
          <a:xfrm>
            <a:off x="5943600" y="2775208"/>
            <a:ext cx="2414016" cy="1280160"/>
          </a:xfrm>
          <a:prstGeom prst="rect">
            <a:avLst/>
          </a:prstGeom>
          <a:noFill/>
          <a:ln/>
        </p:spPr>
        <p:txBody>
          <a:bodyPr wrap="square" lIns="95250" tIns="95250" rIns="95250" bIns="95250" rtlCol="0" anchor="t">
            <a:spAutoFit/>
          </a:bodyPr>
          <a:lstStyle/>
          <a:p>
            <a:pPr algn="just" indent="0" marL="0">
              <a:lnSpc>
                <a:spcPct val="100000"/>
              </a:lnSpc>
              <a:spcBef>
                <a:spcPts val="375"/>
              </a:spcBef>
              <a:buNone/>
            </a:pPr>
            <a:r>
              <a:rPr lang="en-US" sz="1152" dirty="0">
                <a:solidFill>
                  <a:srgbClr val="00070F"/>
                </a:solidFill>
                <a:latin typeface="Microsoft Yahei" pitchFamily="34" charset="0"/>
                <a:ea typeface="Microsoft Yahei" pitchFamily="34" charset="-122"/>
                <a:cs typeface="Microsoft Yahei" pitchFamily="34" charset="-120"/>
              </a:rPr>
              <a:t>随着互联网的普及，病毒和恶意软件的传播速度加快，给网络安全带来了巨大挑战。从早期的计算机病毒到现代的网络蠕虫，病毒的演变反映了互联网安全防护的紧迫性。</a:t>
            </a:r>
            <a:endParaRPr lang="en-US" sz="144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p:nvPr/>
        </p:nvSpPr>
        <p:spPr>
          <a:xfrm>
            <a:off x="6643667" y="1041105"/>
            <a:ext cx="2227193" cy="1883664"/>
          </a:xfrm>
          <a:prstGeom prst="rect">
            <a:avLst/>
          </a:prstGeom>
          <a:noFill/>
          <a:ln/>
        </p:spPr>
        <p:txBody>
          <a:bodyPr wrap="square" lIns="95250" tIns="95250" rIns="95250" bIns="95250" rtlCol="0" anchor="t">
            <a:spAutoFit/>
          </a:bodyPr>
          <a:lstStyle/>
          <a:p>
            <a:pPr algn="ctr" indent="0" marL="0">
              <a:lnSpc>
                <a:spcPct val="112500"/>
              </a:lnSpc>
              <a:spcBef>
                <a:spcPts val="375"/>
              </a:spcBef>
              <a:buNone/>
            </a:pPr>
            <a:r>
              <a:rPr lang="en-US" sz="8640" b="1" dirty="0">
                <a:solidFill>
                  <a:srgbClr val="257CE5">
                    <a:alpha val="20000"/>
                  </a:srgbClr>
                </a:solidFill>
                <a:latin typeface="Arial" pitchFamily="34" charset="0"/>
                <a:ea typeface="Arial" pitchFamily="34" charset="-122"/>
                <a:cs typeface="Arial" pitchFamily="34" charset="-120"/>
              </a:rPr>
              <a:t>06</a:t>
            </a:r>
            <a:endParaRPr lang="en-US" sz="1440" dirty="0"/>
          </a:p>
        </p:txBody>
      </p:sp>
      <p:sp>
        <p:nvSpPr>
          <p:cNvPr id="3" name="Text 1"/>
          <p:cNvSpPr/>
          <p:nvPr/>
        </p:nvSpPr>
        <p:spPr>
          <a:xfrm>
            <a:off x="3434463" y="2417454"/>
            <a:ext cx="4931077" cy="731520"/>
          </a:xfrm>
          <a:prstGeom prst="rect">
            <a:avLst/>
          </a:prstGeom>
          <a:noFill/>
          <a:ln/>
        </p:spPr>
        <p:txBody>
          <a:bodyPr wrap="square" lIns="95250" tIns="95250" rIns="95250" bIns="95250" rtlCol="0" anchor="t">
            <a:spAutoFit/>
          </a:bodyPr>
          <a:lstStyle/>
          <a:p>
            <a:pPr algn="r" indent="0" marL="0">
              <a:lnSpc>
                <a:spcPct val="112500"/>
              </a:lnSpc>
              <a:spcBef>
                <a:spcPts val="375"/>
              </a:spcBef>
              <a:buNone/>
            </a:pPr>
            <a:r>
              <a:rPr lang="en-US" sz="2880" b="1" dirty="0">
                <a:solidFill>
                  <a:srgbClr val="164088"/>
                </a:solidFill>
                <a:latin typeface="Microsoft Yahei" pitchFamily="34" charset="0"/>
                <a:ea typeface="Microsoft Yahei" pitchFamily="34" charset="-122"/>
                <a:cs typeface="Microsoft Yahei" pitchFamily="34" charset="-120"/>
              </a:rPr>
              <a:t>互联网的未来展望</a:t>
            </a:r>
            <a:endParaRPr lang="en-US" sz="144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p:nvPr/>
        </p:nvSpPr>
        <p:spPr>
          <a:xfrm>
            <a:off x="588804" y="323497"/>
            <a:ext cx="1699339" cy="950976"/>
          </a:xfrm>
          <a:prstGeom prst="rect">
            <a:avLst/>
          </a:prstGeom>
          <a:noFill/>
          <a:ln/>
        </p:spPr>
        <p:txBody>
          <a:bodyPr wrap="square" lIns="95250" tIns="95250" rIns="95250" bIns="95250" rtlCol="0" anchor="t">
            <a:spAutoFit/>
          </a:bodyPr>
          <a:lstStyle/>
          <a:p>
            <a:pPr indent="0" marL="0">
              <a:lnSpc>
                <a:spcPct val="112500"/>
              </a:lnSpc>
              <a:spcBef>
                <a:spcPts val="375"/>
              </a:spcBef>
              <a:buNone/>
            </a:pPr>
            <a:r>
              <a:rPr lang="en-US" sz="4032" b="1" dirty="0">
                <a:solidFill>
                  <a:srgbClr val="FFFFFF"/>
                </a:solidFill>
                <a:latin typeface="Microsoft Yahei" pitchFamily="34" charset="0"/>
                <a:ea typeface="Microsoft Yahei" pitchFamily="34" charset="-122"/>
                <a:cs typeface="Microsoft Yahei" pitchFamily="34" charset="-120"/>
              </a:rPr>
              <a:t>目录</a:t>
            </a:r>
            <a:endParaRPr lang="en-US" sz="1440" dirty="0"/>
          </a:p>
        </p:txBody>
      </p:sp>
      <p:sp>
        <p:nvSpPr>
          <p:cNvPr id="3" name="Text 1"/>
          <p:cNvSpPr/>
          <p:nvPr/>
        </p:nvSpPr>
        <p:spPr>
          <a:xfrm>
            <a:off x="1212405" y="2243136"/>
            <a:ext cx="3017520" cy="457200"/>
          </a:xfrm>
          <a:prstGeom prst="rect">
            <a:avLst/>
          </a:prstGeom>
          <a:noFill/>
          <a:ln/>
        </p:spPr>
        <p:txBody>
          <a:bodyPr wrap="square" lIns="95250" tIns="95250" rIns="95250" bIns="95250" rtlCol="0" anchor="t">
            <a:spAutoFit/>
          </a:bodyPr>
          <a:lstStyle/>
          <a:p>
            <a:pPr indent="0" marL="0">
              <a:lnSpc>
                <a:spcPct val="112500"/>
              </a:lnSpc>
              <a:spcBef>
                <a:spcPts val="375"/>
              </a:spcBef>
              <a:buNone/>
            </a:pPr>
            <a:r>
              <a:rPr lang="en-US" sz="1440" dirty="0">
                <a:solidFill>
                  <a:srgbClr val="00070F"/>
                </a:solidFill>
                <a:latin typeface="Microsoft Yahei" pitchFamily="34" charset="0"/>
                <a:ea typeface="Microsoft Yahei" pitchFamily="34" charset="-122"/>
                <a:cs typeface="Microsoft Yahei" pitchFamily="34" charset="-120"/>
              </a:rPr>
              <a:t>互联网的生态系统特性</a:t>
            </a:r>
            <a:endParaRPr lang="en-US" sz="1440" dirty="0"/>
          </a:p>
        </p:txBody>
      </p:sp>
      <p:sp>
        <p:nvSpPr>
          <p:cNvPr id="4" name="Text 2"/>
          <p:cNvSpPr/>
          <p:nvPr/>
        </p:nvSpPr>
        <p:spPr>
          <a:xfrm>
            <a:off x="597948" y="2131078"/>
            <a:ext cx="713232" cy="621792"/>
          </a:xfrm>
          <a:prstGeom prst="rect">
            <a:avLst/>
          </a:prstGeom>
          <a:noFill/>
          <a:ln/>
        </p:spPr>
        <p:txBody>
          <a:bodyPr wrap="square" lIns="95250" tIns="95250" rIns="95250" bIns="95250" rtlCol="0" anchor="t">
            <a:spAutoFit/>
          </a:bodyPr>
          <a:lstStyle/>
          <a:p>
            <a:pPr algn="ctr" indent="0" marL="0">
              <a:lnSpc>
                <a:spcPct val="112500"/>
              </a:lnSpc>
              <a:spcBef>
                <a:spcPts val="375"/>
              </a:spcBef>
              <a:buNone/>
            </a:pPr>
            <a:r>
              <a:rPr lang="en-US" sz="2304" b="1" dirty="0">
                <a:solidFill>
                  <a:srgbClr val="00070F"/>
                </a:solidFill>
                <a:latin typeface="Microsoft Yahei" pitchFamily="34" charset="0"/>
                <a:ea typeface="Microsoft Yahei" pitchFamily="34" charset="-122"/>
                <a:cs typeface="Microsoft Yahei" pitchFamily="34" charset="-120"/>
              </a:rPr>
              <a:t>01</a:t>
            </a:r>
            <a:endParaRPr lang="en-US" sz="1440" dirty="0"/>
          </a:p>
        </p:txBody>
      </p:sp>
      <p:sp>
        <p:nvSpPr>
          <p:cNvPr id="5" name="Text 3"/>
          <p:cNvSpPr/>
          <p:nvPr/>
        </p:nvSpPr>
        <p:spPr>
          <a:xfrm>
            <a:off x="4229925" y="2243136"/>
            <a:ext cx="3017520" cy="457200"/>
          </a:xfrm>
          <a:prstGeom prst="rect">
            <a:avLst/>
          </a:prstGeom>
          <a:noFill/>
          <a:ln/>
        </p:spPr>
        <p:txBody>
          <a:bodyPr wrap="square" lIns="95250" tIns="95250" rIns="95250" bIns="95250" rtlCol="0" anchor="t">
            <a:spAutoFit/>
          </a:bodyPr>
          <a:lstStyle/>
          <a:p>
            <a:pPr indent="0" marL="0">
              <a:lnSpc>
                <a:spcPct val="112500"/>
              </a:lnSpc>
              <a:spcBef>
                <a:spcPts val="375"/>
              </a:spcBef>
              <a:buNone/>
            </a:pPr>
            <a:r>
              <a:rPr lang="en-US" sz="1440" dirty="0">
                <a:solidFill>
                  <a:srgbClr val="00070F"/>
                </a:solidFill>
                <a:latin typeface="Microsoft Yahei" pitchFamily="34" charset="0"/>
                <a:ea typeface="Microsoft Yahei" pitchFamily="34" charset="-122"/>
                <a:cs typeface="Microsoft Yahei" pitchFamily="34" charset="-120"/>
              </a:rPr>
              <a:t>保罗·巴兰与最优抗击打系统</a:t>
            </a:r>
            <a:endParaRPr lang="en-US" sz="1440" dirty="0"/>
          </a:p>
        </p:txBody>
      </p:sp>
      <p:sp>
        <p:nvSpPr>
          <p:cNvPr id="6" name="Text 4"/>
          <p:cNvSpPr/>
          <p:nvPr/>
        </p:nvSpPr>
        <p:spPr>
          <a:xfrm>
            <a:off x="3615468" y="2131078"/>
            <a:ext cx="713232" cy="621792"/>
          </a:xfrm>
          <a:prstGeom prst="rect">
            <a:avLst/>
          </a:prstGeom>
          <a:noFill/>
          <a:ln/>
        </p:spPr>
        <p:txBody>
          <a:bodyPr wrap="square" lIns="95250" tIns="95250" rIns="95250" bIns="95250" rtlCol="0" anchor="t">
            <a:spAutoFit/>
          </a:bodyPr>
          <a:lstStyle/>
          <a:p>
            <a:pPr algn="ctr" indent="0" marL="0">
              <a:lnSpc>
                <a:spcPct val="112500"/>
              </a:lnSpc>
              <a:spcBef>
                <a:spcPts val="375"/>
              </a:spcBef>
              <a:buNone/>
            </a:pPr>
            <a:r>
              <a:rPr lang="en-US" sz="2304" b="1" dirty="0">
                <a:solidFill>
                  <a:srgbClr val="00070F"/>
                </a:solidFill>
                <a:latin typeface="Microsoft Yahei" pitchFamily="34" charset="0"/>
                <a:ea typeface="Microsoft Yahei" pitchFamily="34" charset="-122"/>
                <a:cs typeface="Microsoft Yahei" pitchFamily="34" charset="-120"/>
              </a:rPr>
              <a:t>02</a:t>
            </a:r>
            <a:endParaRPr lang="en-US" sz="1440" dirty="0"/>
          </a:p>
        </p:txBody>
      </p:sp>
      <p:sp>
        <p:nvSpPr>
          <p:cNvPr id="7" name="Text 5"/>
          <p:cNvSpPr/>
          <p:nvPr/>
        </p:nvSpPr>
        <p:spPr>
          <a:xfrm>
            <a:off x="1212405" y="2856049"/>
            <a:ext cx="3017520" cy="457200"/>
          </a:xfrm>
          <a:prstGeom prst="rect">
            <a:avLst/>
          </a:prstGeom>
          <a:noFill/>
          <a:ln/>
        </p:spPr>
        <p:txBody>
          <a:bodyPr wrap="square" lIns="95250" tIns="95250" rIns="95250" bIns="95250" rtlCol="0" anchor="t">
            <a:spAutoFit/>
          </a:bodyPr>
          <a:lstStyle/>
          <a:p>
            <a:pPr indent="0" marL="0">
              <a:lnSpc>
                <a:spcPct val="112500"/>
              </a:lnSpc>
              <a:spcBef>
                <a:spcPts val="375"/>
              </a:spcBef>
              <a:buNone/>
            </a:pPr>
            <a:r>
              <a:rPr lang="en-US" sz="1440" dirty="0">
                <a:solidFill>
                  <a:srgbClr val="00070F"/>
                </a:solidFill>
                <a:latin typeface="Microsoft Yahei" pitchFamily="34" charset="0"/>
                <a:ea typeface="Microsoft Yahei" pitchFamily="34" charset="-122"/>
                <a:cs typeface="Microsoft Yahei" pitchFamily="34" charset="-120"/>
              </a:rPr>
              <a:t>互联网的诞生</a:t>
            </a:r>
            <a:endParaRPr lang="en-US" sz="1440" dirty="0"/>
          </a:p>
        </p:txBody>
      </p:sp>
      <p:sp>
        <p:nvSpPr>
          <p:cNvPr id="8" name="Text 6"/>
          <p:cNvSpPr/>
          <p:nvPr/>
        </p:nvSpPr>
        <p:spPr>
          <a:xfrm>
            <a:off x="597948" y="2743991"/>
            <a:ext cx="713232" cy="621792"/>
          </a:xfrm>
          <a:prstGeom prst="rect">
            <a:avLst/>
          </a:prstGeom>
          <a:noFill/>
          <a:ln/>
        </p:spPr>
        <p:txBody>
          <a:bodyPr wrap="square" lIns="95250" tIns="95250" rIns="95250" bIns="95250" rtlCol="0" anchor="t">
            <a:spAutoFit/>
          </a:bodyPr>
          <a:lstStyle/>
          <a:p>
            <a:pPr algn="ctr" indent="0" marL="0">
              <a:lnSpc>
                <a:spcPct val="112500"/>
              </a:lnSpc>
              <a:spcBef>
                <a:spcPts val="375"/>
              </a:spcBef>
              <a:buNone/>
            </a:pPr>
            <a:r>
              <a:rPr lang="en-US" sz="2304" b="1" dirty="0">
                <a:solidFill>
                  <a:srgbClr val="00070F"/>
                </a:solidFill>
                <a:latin typeface="Microsoft Yahei" pitchFamily="34" charset="0"/>
                <a:ea typeface="Microsoft Yahei" pitchFamily="34" charset="-122"/>
                <a:cs typeface="Microsoft Yahei" pitchFamily="34" charset="-120"/>
              </a:rPr>
              <a:t>03</a:t>
            </a:r>
            <a:endParaRPr lang="en-US" sz="1440" dirty="0"/>
          </a:p>
        </p:txBody>
      </p:sp>
      <p:sp>
        <p:nvSpPr>
          <p:cNvPr id="9" name="Text 7"/>
          <p:cNvSpPr/>
          <p:nvPr/>
        </p:nvSpPr>
        <p:spPr>
          <a:xfrm>
            <a:off x="4229925" y="2856335"/>
            <a:ext cx="3017520" cy="457200"/>
          </a:xfrm>
          <a:prstGeom prst="rect">
            <a:avLst/>
          </a:prstGeom>
          <a:noFill/>
          <a:ln/>
        </p:spPr>
        <p:txBody>
          <a:bodyPr wrap="square" lIns="95250" tIns="95250" rIns="95250" bIns="95250" rtlCol="0" anchor="t">
            <a:spAutoFit/>
          </a:bodyPr>
          <a:lstStyle/>
          <a:p>
            <a:pPr indent="0" marL="0">
              <a:lnSpc>
                <a:spcPct val="112500"/>
              </a:lnSpc>
              <a:spcBef>
                <a:spcPts val="375"/>
              </a:spcBef>
              <a:buNone/>
            </a:pPr>
            <a:r>
              <a:rPr lang="en-US" sz="1440" dirty="0">
                <a:solidFill>
                  <a:srgbClr val="00070F"/>
                </a:solidFill>
                <a:latin typeface="Microsoft Yahei" pitchFamily="34" charset="0"/>
                <a:ea typeface="Microsoft Yahei" pitchFamily="34" charset="-122"/>
                <a:cs typeface="Microsoft Yahei" pitchFamily="34" charset="-120"/>
              </a:rPr>
              <a:t>其他贡献者</a:t>
            </a:r>
            <a:endParaRPr lang="en-US" sz="1440" dirty="0"/>
          </a:p>
        </p:txBody>
      </p:sp>
      <p:sp>
        <p:nvSpPr>
          <p:cNvPr id="10" name="Text 8"/>
          <p:cNvSpPr/>
          <p:nvPr/>
        </p:nvSpPr>
        <p:spPr>
          <a:xfrm>
            <a:off x="3615468" y="2744276"/>
            <a:ext cx="713232" cy="621792"/>
          </a:xfrm>
          <a:prstGeom prst="rect">
            <a:avLst/>
          </a:prstGeom>
          <a:noFill/>
          <a:ln/>
        </p:spPr>
        <p:txBody>
          <a:bodyPr wrap="square" lIns="95250" tIns="95250" rIns="95250" bIns="95250" rtlCol="0" anchor="t">
            <a:spAutoFit/>
          </a:bodyPr>
          <a:lstStyle/>
          <a:p>
            <a:pPr algn="ctr" indent="0" marL="0">
              <a:lnSpc>
                <a:spcPct val="112500"/>
              </a:lnSpc>
              <a:spcBef>
                <a:spcPts val="375"/>
              </a:spcBef>
              <a:buNone/>
            </a:pPr>
            <a:r>
              <a:rPr lang="en-US" sz="2304" b="1" dirty="0">
                <a:solidFill>
                  <a:srgbClr val="00070F"/>
                </a:solidFill>
                <a:latin typeface="Microsoft Yahei" pitchFamily="34" charset="0"/>
                <a:ea typeface="Microsoft Yahei" pitchFamily="34" charset="-122"/>
                <a:cs typeface="Microsoft Yahei" pitchFamily="34" charset="-120"/>
              </a:rPr>
              <a:t>04</a:t>
            </a:r>
            <a:endParaRPr lang="en-US" sz="1440" dirty="0"/>
          </a:p>
        </p:txBody>
      </p:sp>
      <p:sp>
        <p:nvSpPr>
          <p:cNvPr id="11" name="Text 9"/>
          <p:cNvSpPr/>
          <p:nvPr/>
        </p:nvSpPr>
        <p:spPr>
          <a:xfrm>
            <a:off x="1212405" y="3468963"/>
            <a:ext cx="3017520" cy="457200"/>
          </a:xfrm>
          <a:prstGeom prst="rect">
            <a:avLst/>
          </a:prstGeom>
          <a:noFill/>
          <a:ln/>
        </p:spPr>
        <p:txBody>
          <a:bodyPr wrap="square" lIns="95250" tIns="95250" rIns="95250" bIns="95250" rtlCol="0" anchor="t">
            <a:spAutoFit/>
          </a:bodyPr>
          <a:lstStyle/>
          <a:p>
            <a:pPr indent="0" marL="0">
              <a:lnSpc>
                <a:spcPct val="112500"/>
              </a:lnSpc>
              <a:spcBef>
                <a:spcPts val="375"/>
              </a:spcBef>
              <a:buNone/>
            </a:pPr>
            <a:r>
              <a:rPr lang="en-US" sz="1440" dirty="0">
                <a:solidFill>
                  <a:srgbClr val="00070F"/>
                </a:solidFill>
                <a:latin typeface="Microsoft Yahei" pitchFamily="34" charset="0"/>
                <a:ea typeface="Microsoft Yahei" pitchFamily="34" charset="-122"/>
                <a:cs typeface="Microsoft Yahei" pitchFamily="34" charset="-120"/>
              </a:rPr>
              <a:t>互联网的拓扑与特性</a:t>
            </a:r>
            <a:endParaRPr lang="en-US" sz="1440" dirty="0"/>
          </a:p>
        </p:txBody>
      </p:sp>
      <p:sp>
        <p:nvSpPr>
          <p:cNvPr id="12" name="Text 10"/>
          <p:cNvSpPr/>
          <p:nvPr/>
        </p:nvSpPr>
        <p:spPr>
          <a:xfrm>
            <a:off x="597948" y="3356904"/>
            <a:ext cx="713232" cy="621792"/>
          </a:xfrm>
          <a:prstGeom prst="rect">
            <a:avLst/>
          </a:prstGeom>
          <a:noFill/>
          <a:ln/>
        </p:spPr>
        <p:txBody>
          <a:bodyPr wrap="square" lIns="95250" tIns="95250" rIns="95250" bIns="95250" rtlCol="0" anchor="t">
            <a:spAutoFit/>
          </a:bodyPr>
          <a:lstStyle/>
          <a:p>
            <a:pPr algn="ctr" indent="0" marL="0">
              <a:lnSpc>
                <a:spcPct val="112500"/>
              </a:lnSpc>
              <a:spcBef>
                <a:spcPts val="375"/>
              </a:spcBef>
              <a:buNone/>
            </a:pPr>
            <a:r>
              <a:rPr lang="en-US" sz="2304" b="1" dirty="0">
                <a:solidFill>
                  <a:srgbClr val="00070F"/>
                </a:solidFill>
                <a:latin typeface="Microsoft Yahei" pitchFamily="34" charset="0"/>
                <a:ea typeface="Microsoft Yahei" pitchFamily="34" charset="-122"/>
                <a:cs typeface="Microsoft Yahei" pitchFamily="34" charset="-120"/>
              </a:rPr>
              <a:t>05</a:t>
            </a:r>
            <a:endParaRPr lang="en-US" sz="1440" dirty="0"/>
          </a:p>
        </p:txBody>
      </p:sp>
      <p:sp>
        <p:nvSpPr>
          <p:cNvPr id="13" name="Text 11"/>
          <p:cNvSpPr/>
          <p:nvPr/>
        </p:nvSpPr>
        <p:spPr>
          <a:xfrm>
            <a:off x="4229925" y="3468983"/>
            <a:ext cx="3017520" cy="457200"/>
          </a:xfrm>
          <a:prstGeom prst="rect">
            <a:avLst/>
          </a:prstGeom>
          <a:noFill/>
          <a:ln/>
        </p:spPr>
        <p:txBody>
          <a:bodyPr wrap="square" lIns="95250" tIns="95250" rIns="95250" bIns="95250" rtlCol="0" anchor="t">
            <a:spAutoFit/>
          </a:bodyPr>
          <a:lstStyle/>
          <a:p>
            <a:pPr indent="0" marL="0">
              <a:lnSpc>
                <a:spcPct val="112500"/>
              </a:lnSpc>
              <a:spcBef>
                <a:spcPts val="375"/>
              </a:spcBef>
              <a:buNone/>
            </a:pPr>
            <a:r>
              <a:rPr lang="en-US" sz="1440" dirty="0">
                <a:solidFill>
                  <a:srgbClr val="00070F"/>
                </a:solidFill>
                <a:latin typeface="Microsoft Yahei" pitchFamily="34" charset="0"/>
                <a:ea typeface="Microsoft Yahei" pitchFamily="34" charset="-122"/>
                <a:cs typeface="Microsoft Yahei" pitchFamily="34" charset="-120"/>
              </a:rPr>
              <a:t>互联网的未来展望</a:t>
            </a:r>
            <a:endParaRPr lang="en-US" sz="1440" dirty="0"/>
          </a:p>
        </p:txBody>
      </p:sp>
      <p:sp>
        <p:nvSpPr>
          <p:cNvPr id="14" name="Text 12"/>
          <p:cNvSpPr/>
          <p:nvPr/>
        </p:nvSpPr>
        <p:spPr>
          <a:xfrm>
            <a:off x="3615468" y="3356924"/>
            <a:ext cx="713232" cy="621792"/>
          </a:xfrm>
          <a:prstGeom prst="rect">
            <a:avLst/>
          </a:prstGeom>
          <a:noFill/>
          <a:ln/>
        </p:spPr>
        <p:txBody>
          <a:bodyPr wrap="square" lIns="95250" tIns="95250" rIns="95250" bIns="95250" rtlCol="0" anchor="t">
            <a:spAutoFit/>
          </a:bodyPr>
          <a:lstStyle/>
          <a:p>
            <a:pPr algn="ctr" indent="0" marL="0">
              <a:lnSpc>
                <a:spcPct val="112500"/>
              </a:lnSpc>
              <a:spcBef>
                <a:spcPts val="375"/>
              </a:spcBef>
              <a:buNone/>
            </a:pPr>
            <a:r>
              <a:rPr lang="en-US" sz="2304" b="1" dirty="0">
                <a:solidFill>
                  <a:srgbClr val="00070F"/>
                </a:solidFill>
                <a:latin typeface="Microsoft Yahei" pitchFamily="34" charset="0"/>
                <a:ea typeface="Microsoft Yahei" pitchFamily="34" charset="-122"/>
                <a:cs typeface="Microsoft Yahei" pitchFamily="34" charset="-120"/>
              </a:rPr>
              <a:t>06</a:t>
            </a:r>
            <a:endParaRPr lang="en-US" sz="144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Shape 0"/>
          <p:cNvSpPr/>
          <p:nvPr/>
        </p:nvSpPr>
        <p:spPr>
          <a:xfrm>
            <a:off x="216972" y="153681"/>
            <a:ext cx="8737271" cy="411480"/>
          </a:xfrm>
          <a:custGeom>
            <a:avLst/>
            <a:gdLst/>
            <a:ahLst/>
            <a:cxnLst/>
            <a:rect l="l" t="t" r="r" b="b"/>
            <a:pathLst>
              <a:path w="8737271" h="411480">
                <a:moveTo>
                  <a:pt x="205740" y="0"/>
                </a:moveTo>
                <a:moveTo>
                  <a:pt x="205740" y="0"/>
                </a:moveTo>
                <a:lnTo>
                  <a:pt x="8531531" y="0"/>
                </a:lnTo>
                <a:quadBezTo>
                  <a:pt x="8737271" y="0"/>
                  <a:pt x="8737271" y="205740"/>
                </a:quadBezTo>
                <a:lnTo>
                  <a:pt x="8737271" y="205740"/>
                </a:lnTo>
                <a:quadBezTo>
                  <a:pt x="8737271" y="411480"/>
                  <a:pt x="8531531" y="411480"/>
                </a:quadBezTo>
                <a:lnTo>
                  <a:pt x="205740" y="411480"/>
                </a:lnTo>
                <a:quadBezTo>
                  <a:pt x="0" y="411480"/>
                  <a:pt x="0" y="205740"/>
                </a:quadBezTo>
                <a:lnTo>
                  <a:pt x="0" y="205740"/>
                </a:lnTo>
                <a:quadBezTo>
                  <a:pt x="0" y="0"/>
                  <a:pt x="205740" y="0"/>
                </a:quadBezTo>
                <a:close/>
              </a:path>
            </a:pathLst>
          </a:custGeom>
          <a:solidFill>
            <a:srgbClr val="257CE5"/>
          </a:solidFill>
          <a:ln/>
        </p:spPr>
      </p:sp>
      <p:sp>
        <p:nvSpPr>
          <p:cNvPr id="3" name="Text 1"/>
          <p:cNvSpPr/>
          <p:nvPr/>
        </p:nvSpPr>
        <p:spPr>
          <a:xfrm>
            <a:off x="349571" y="67884"/>
            <a:ext cx="8005161" cy="583073"/>
          </a:xfrm>
          <a:prstGeom prst="rect">
            <a:avLst/>
          </a:prstGeom>
          <a:noFill/>
          <a:ln/>
        </p:spPr>
        <p:txBody>
          <a:bodyPr wrap="square" lIns="95250" tIns="95250" rIns="95250" bIns="95250" rtlCol="0" anchor="t">
            <a:spAutoFit/>
          </a:bodyPr>
          <a:lstStyle/>
          <a:p>
            <a:pPr indent="0" marL="0">
              <a:lnSpc>
                <a:spcPct val="112500"/>
              </a:lnSpc>
              <a:spcBef>
                <a:spcPts val="375"/>
              </a:spcBef>
              <a:buNone/>
            </a:pPr>
            <a:r>
              <a:rPr lang="en-US" sz="2016" b="1" dirty="0">
                <a:solidFill>
                  <a:srgbClr val="FFFFFF"/>
                </a:solidFill>
                <a:latin typeface="微软雅黑" pitchFamily="34" charset="0"/>
                <a:ea typeface="微软雅黑" pitchFamily="34" charset="-122"/>
                <a:cs typeface="微软雅黑" pitchFamily="34" charset="-120"/>
              </a:rPr>
              <a:t>寄生计算概念</a:t>
            </a:r>
            <a:endParaRPr lang="en-US" sz="1440" dirty="0"/>
          </a:p>
        </p:txBody>
      </p:sp>
      <p:pic>
        <p:nvPicPr>
          <p:cNvPr id="4" name="Image 0" descr="https://sgw-dx.xf-yun.com/api/v1/sparkdesk/_1733374763599a2d2cf4478a941179f0eae75497cc802.jpg?authorization=c2ltcGxlLWp3dCBhaz1zcGFya2Rlc2s4MDAwMDAwMDAwMDE7ZXhwPTMzMTAxNzQ3NjM7YWxnbz1obWFjLXNoYTI1NjtzaWc9TDhHWWYvTER0UGs2NEtHSENHWmhXbm40QXhpTUhuSjJJQ2QrbWRaeGMrcz0=&amp;x_location=7YfmxI7B7uKO7jlRxIftd60XgLD=">    </p:cNvPr>
          <p:cNvPicPr>
            <a:picLocks noChangeAspect="1"/>
          </p:cNvPicPr>
          <p:nvPr/>
        </p:nvPicPr>
        <p:blipFill>
          <a:blip r:embed="rId2"/>
          <a:srcRect l="0" r="0" t="0" b="0"/>
          <a:stretch/>
        </p:blipFill>
        <p:spPr>
          <a:xfrm>
            <a:off x="505361" y="2984626"/>
            <a:ext cx="2516140" cy="1415329"/>
          </a:xfrm>
          <a:prstGeom prst="rect">
            <a:avLst/>
          </a:prstGeom>
        </p:spPr>
      </p:pic>
      <p:sp>
        <p:nvSpPr>
          <p:cNvPr id="5" name="Text 2"/>
          <p:cNvSpPr/>
          <p:nvPr/>
        </p:nvSpPr>
        <p:spPr>
          <a:xfrm>
            <a:off x="455940" y="954523"/>
            <a:ext cx="2614983" cy="448056"/>
          </a:xfrm>
          <a:prstGeom prst="rect">
            <a:avLst/>
          </a:prstGeom>
          <a:noFill/>
          <a:ln/>
        </p:spPr>
        <p:txBody>
          <a:bodyPr wrap="square" lIns="95250" tIns="95250" rIns="95250" bIns="95250" rtlCol="0" anchor="t">
            <a:spAutoFit/>
          </a:bodyPr>
          <a:lstStyle/>
          <a:p>
            <a:pPr algn="ctr" indent="0" marL="0">
              <a:lnSpc>
                <a:spcPct val="100000"/>
              </a:lnSpc>
              <a:spcBef>
                <a:spcPts val="375"/>
              </a:spcBef>
              <a:buNone/>
            </a:pPr>
            <a:r>
              <a:rPr lang="en-US" sz="1728" b="1" dirty="0">
                <a:solidFill>
                  <a:srgbClr val="52A9FF"/>
                </a:solidFill>
                <a:latin typeface="Microsoft Yahei" pitchFamily="34" charset="0"/>
                <a:ea typeface="Microsoft Yahei" pitchFamily="34" charset="-122"/>
                <a:cs typeface="Microsoft Yahei" pitchFamily="34" charset="-120"/>
              </a:rPr>
              <a:t>寄生计算定义</a:t>
            </a:r>
            <a:endParaRPr lang="en-US" sz="1440" dirty="0"/>
          </a:p>
        </p:txBody>
      </p:sp>
      <p:sp>
        <p:nvSpPr>
          <p:cNvPr id="6" name="Text 3"/>
          <p:cNvSpPr/>
          <p:nvPr/>
        </p:nvSpPr>
        <p:spPr>
          <a:xfrm>
            <a:off x="3247889" y="1500390"/>
            <a:ext cx="2614983" cy="1280160"/>
          </a:xfrm>
          <a:prstGeom prst="rect">
            <a:avLst/>
          </a:prstGeom>
          <a:noFill/>
          <a:ln/>
        </p:spPr>
        <p:txBody>
          <a:bodyPr wrap="square" lIns="95250" tIns="95250" rIns="95250" bIns="95250" rtlCol="0" anchor="t">
            <a:spAutoFit/>
          </a:bodyPr>
          <a:lstStyle/>
          <a:p>
            <a:pPr algn="just" indent="0" marL="0">
              <a:lnSpc>
                <a:spcPct val="100000"/>
              </a:lnSpc>
              <a:spcBef>
                <a:spcPts val="375"/>
              </a:spcBef>
              <a:buNone/>
            </a:pPr>
            <a:r>
              <a:rPr lang="en-US" sz="1152" dirty="0">
                <a:solidFill>
                  <a:srgbClr val="00070F"/>
                </a:solidFill>
                <a:latin typeface="Microsoft Yahei" pitchFamily="34" charset="0"/>
                <a:ea typeface="Microsoft Yahei" pitchFamily="34" charset="-122"/>
                <a:cs typeface="Microsoft Yahei" pitchFamily="34" charset="-120"/>
              </a:rPr>
              <a:t>在寄生计算中，一个中央服务器将大型计算任务分解成小块，然后通过网络将这些小块分配给参与的计算机。这些计算机完成计算后，将结果返回给服务器进行汇总。</a:t>
            </a:r>
            <a:endParaRPr lang="en-US" sz="1440" dirty="0"/>
          </a:p>
        </p:txBody>
      </p:sp>
      <p:pic>
        <p:nvPicPr>
          <p:cNvPr id="7" name="Image 1" descr="https://sgw-dx.xf-yun.com/api/v1/sparkdesk/_173337476652796f887378f4d4ecb9c26a8a3ea5dc7ab.jpg?authorization=c2ltcGxlLWp3dCBhaz1zcGFya2Rlc2s4MDAwMDAwMDAwMDE7ZXhwPTMzMTAxNzQ3NjY7YWxnbz1obWFjLXNoYTI1NjtzaWc9eS9zZDdNaGdPQTZhbVVaTzcxR01IbG5CZjNUTW5NZlRTaXorNzVNdmtlRT0=&amp;x_location=7YfmxI7B7uKO7jlRxIftd60XgLD=">    </p:cNvPr>
          <p:cNvPicPr>
            <a:picLocks noChangeAspect="1"/>
          </p:cNvPicPr>
          <p:nvPr/>
        </p:nvPicPr>
        <p:blipFill>
          <a:blip r:embed="rId3"/>
          <a:srcRect l="154" r="154" t="0" b="0"/>
          <a:stretch/>
        </p:blipFill>
        <p:spPr>
          <a:xfrm>
            <a:off x="3297311" y="2984626"/>
            <a:ext cx="2516140" cy="1415329"/>
          </a:xfrm>
          <a:prstGeom prst="rect">
            <a:avLst/>
          </a:prstGeom>
        </p:spPr>
      </p:pic>
      <p:sp>
        <p:nvSpPr>
          <p:cNvPr id="8" name="Text 4"/>
          <p:cNvSpPr/>
          <p:nvPr/>
        </p:nvSpPr>
        <p:spPr>
          <a:xfrm>
            <a:off x="3247889" y="954523"/>
            <a:ext cx="2614983" cy="448056"/>
          </a:xfrm>
          <a:prstGeom prst="rect">
            <a:avLst/>
          </a:prstGeom>
          <a:noFill/>
          <a:ln/>
        </p:spPr>
        <p:txBody>
          <a:bodyPr wrap="square" lIns="95250" tIns="95250" rIns="95250" bIns="95250" rtlCol="0" anchor="t">
            <a:spAutoFit/>
          </a:bodyPr>
          <a:lstStyle/>
          <a:p>
            <a:pPr algn="ctr" indent="0" marL="0">
              <a:lnSpc>
                <a:spcPct val="100000"/>
              </a:lnSpc>
              <a:spcBef>
                <a:spcPts val="375"/>
              </a:spcBef>
              <a:buNone/>
            </a:pPr>
            <a:r>
              <a:rPr lang="en-US" sz="1728" b="1" dirty="0">
                <a:solidFill>
                  <a:srgbClr val="52A9FF"/>
                </a:solidFill>
                <a:latin typeface="Microsoft Yahei" pitchFamily="34" charset="0"/>
                <a:ea typeface="Microsoft Yahei" pitchFamily="34" charset="-122"/>
                <a:cs typeface="Microsoft Yahei" pitchFamily="34" charset="-120"/>
              </a:rPr>
              <a:t>寄生计算的工作原理</a:t>
            </a:r>
            <a:endParaRPr lang="en-US" sz="1440" dirty="0"/>
          </a:p>
        </p:txBody>
      </p:sp>
      <p:sp>
        <p:nvSpPr>
          <p:cNvPr id="9" name="Text 5"/>
          <p:cNvSpPr/>
          <p:nvPr/>
        </p:nvSpPr>
        <p:spPr>
          <a:xfrm>
            <a:off x="6031158" y="1500390"/>
            <a:ext cx="2656902" cy="1280160"/>
          </a:xfrm>
          <a:prstGeom prst="rect">
            <a:avLst/>
          </a:prstGeom>
          <a:noFill/>
          <a:ln/>
        </p:spPr>
        <p:txBody>
          <a:bodyPr wrap="square" lIns="95250" tIns="95250" rIns="95250" bIns="95250" rtlCol="0" anchor="t">
            <a:spAutoFit/>
          </a:bodyPr>
          <a:lstStyle/>
          <a:p>
            <a:pPr algn="just" indent="0" marL="0">
              <a:lnSpc>
                <a:spcPct val="100000"/>
              </a:lnSpc>
              <a:spcBef>
                <a:spcPts val="375"/>
              </a:spcBef>
              <a:buNone/>
            </a:pPr>
            <a:r>
              <a:rPr lang="en-US" sz="1152" dirty="0">
                <a:solidFill>
                  <a:srgbClr val="00070F"/>
                </a:solidFill>
                <a:latin typeface="Microsoft Yahei" pitchFamily="34" charset="0"/>
                <a:ea typeface="Microsoft Yahei" pitchFamily="34" charset="-122"/>
                <a:cs typeface="Microsoft Yahei" pitchFamily="34" charset="-120"/>
              </a:rPr>
              <a:t>如果寄生计算技术得到广泛应用和优化，它可能会引发关于计算资源所有权、数据隐私保护以及智能生命形态等伦理和法律问题的深入讨论。</a:t>
            </a:r>
            <a:endParaRPr lang="en-US" sz="1440" dirty="0"/>
          </a:p>
        </p:txBody>
      </p:sp>
      <p:pic>
        <p:nvPicPr>
          <p:cNvPr id="10" name="Image 2" descr="https://sgw-dx.xf-yun.com/api/v1/sparkdesk/_173337476949761af83034e80493fbe959859a8223461.jpg?authorization=c2ltcGxlLWp3dCBhaz1zcGFya2Rlc2s4MDAwMDAwMDAwMDE7ZXhwPTMzMTAxNzQ3Njk7YWxnbz1obWFjLXNoYTI1NjtzaWc9bDRWT2tPOUVhNEF0V2JldTlDUUc0ZzdFemcyYVB0aEFJMWR4TXhjbkdFVT0=&amp;x_location=7YfmxI7B7uKO7jlRxIftd60XgLD=">    </p:cNvPr>
          <p:cNvPicPr>
            <a:picLocks noChangeAspect="1"/>
          </p:cNvPicPr>
          <p:nvPr/>
        </p:nvPicPr>
        <p:blipFill>
          <a:blip r:embed="rId4"/>
          <a:srcRect l="154" r="154" t="0" b="0"/>
          <a:stretch/>
        </p:blipFill>
        <p:spPr>
          <a:xfrm>
            <a:off x="6101539" y="2984626"/>
            <a:ext cx="2516140" cy="1415329"/>
          </a:xfrm>
          <a:prstGeom prst="rect">
            <a:avLst/>
          </a:prstGeom>
        </p:spPr>
      </p:pic>
      <p:sp>
        <p:nvSpPr>
          <p:cNvPr id="11" name="Text 6"/>
          <p:cNvSpPr/>
          <p:nvPr/>
        </p:nvSpPr>
        <p:spPr>
          <a:xfrm>
            <a:off x="6031158" y="954523"/>
            <a:ext cx="2656902" cy="448056"/>
          </a:xfrm>
          <a:prstGeom prst="rect">
            <a:avLst/>
          </a:prstGeom>
          <a:noFill/>
          <a:ln/>
        </p:spPr>
        <p:txBody>
          <a:bodyPr wrap="square" lIns="95250" tIns="95250" rIns="95250" bIns="95250" rtlCol="0" anchor="t">
            <a:spAutoFit/>
          </a:bodyPr>
          <a:lstStyle/>
          <a:p>
            <a:pPr algn="ctr" indent="0" marL="0">
              <a:lnSpc>
                <a:spcPct val="100000"/>
              </a:lnSpc>
              <a:spcBef>
                <a:spcPts val="375"/>
              </a:spcBef>
              <a:buNone/>
            </a:pPr>
            <a:r>
              <a:rPr lang="en-US" sz="1728" b="1" dirty="0">
                <a:solidFill>
                  <a:srgbClr val="52A9FF"/>
                </a:solidFill>
                <a:latin typeface="Microsoft Yahei" pitchFamily="34" charset="0"/>
                <a:ea typeface="Microsoft Yahei" pitchFamily="34" charset="-122"/>
                <a:cs typeface="Microsoft Yahei" pitchFamily="34" charset="-120"/>
              </a:rPr>
              <a:t>寄生计算的潜在影响</a:t>
            </a:r>
            <a:endParaRPr lang="en-US" sz="1440" dirty="0"/>
          </a:p>
        </p:txBody>
      </p:sp>
      <p:sp>
        <p:nvSpPr>
          <p:cNvPr id="12" name="Text 7"/>
          <p:cNvSpPr/>
          <p:nvPr/>
        </p:nvSpPr>
        <p:spPr>
          <a:xfrm>
            <a:off x="455940" y="1500390"/>
            <a:ext cx="2614983" cy="1280160"/>
          </a:xfrm>
          <a:prstGeom prst="rect">
            <a:avLst/>
          </a:prstGeom>
          <a:noFill/>
          <a:ln/>
        </p:spPr>
        <p:txBody>
          <a:bodyPr wrap="square" lIns="95250" tIns="95250" rIns="95250" bIns="95250" rtlCol="0" anchor="t">
            <a:spAutoFit/>
          </a:bodyPr>
          <a:lstStyle/>
          <a:p>
            <a:pPr algn="just" indent="0" marL="0">
              <a:lnSpc>
                <a:spcPct val="100000"/>
              </a:lnSpc>
              <a:spcBef>
                <a:spcPts val="375"/>
              </a:spcBef>
              <a:buNone/>
            </a:pPr>
            <a:r>
              <a:rPr lang="en-US" sz="1152" dirty="0">
                <a:solidFill>
                  <a:srgbClr val="00070F"/>
                </a:solidFill>
                <a:latin typeface="Microsoft Yahei" pitchFamily="34" charset="0"/>
                <a:ea typeface="Microsoft Yahei" pitchFamily="34" charset="-122"/>
                <a:cs typeface="Microsoft Yahei" pitchFamily="34" charset="-120"/>
              </a:rPr>
              <a:t>寄生计算是一种创新的计算模式，它通过互联网连接并利用远程计算机的处理能力来完成特定的计算任务，这种模式打破了传统计算资源的地理限制。</a:t>
            </a:r>
            <a:endParaRPr lang="en-US" sz="1440"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2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Shape 0"/>
          <p:cNvSpPr/>
          <p:nvPr/>
        </p:nvSpPr>
        <p:spPr>
          <a:xfrm>
            <a:off x="216972" y="153681"/>
            <a:ext cx="8737271" cy="411480"/>
          </a:xfrm>
          <a:custGeom>
            <a:avLst/>
            <a:gdLst/>
            <a:ahLst/>
            <a:cxnLst/>
            <a:rect l="l" t="t" r="r" b="b"/>
            <a:pathLst>
              <a:path w="8737271" h="411480">
                <a:moveTo>
                  <a:pt x="205740" y="0"/>
                </a:moveTo>
                <a:moveTo>
                  <a:pt x="205740" y="0"/>
                </a:moveTo>
                <a:lnTo>
                  <a:pt x="8531531" y="0"/>
                </a:lnTo>
                <a:quadBezTo>
                  <a:pt x="8737271" y="0"/>
                  <a:pt x="8737271" y="205740"/>
                </a:quadBezTo>
                <a:lnTo>
                  <a:pt x="8737271" y="205740"/>
                </a:lnTo>
                <a:quadBezTo>
                  <a:pt x="8737271" y="411480"/>
                  <a:pt x="8531531" y="411480"/>
                </a:quadBezTo>
                <a:lnTo>
                  <a:pt x="205740" y="411480"/>
                </a:lnTo>
                <a:quadBezTo>
                  <a:pt x="0" y="411480"/>
                  <a:pt x="0" y="205740"/>
                </a:quadBezTo>
                <a:lnTo>
                  <a:pt x="0" y="205740"/>
                </a:lnTo>
                <a:quadBezTo>
                  <a:pt x="0" y="0"/>
                  <a:pt x="205740" y="0"/>
                </a:quadBezTo>
                <a:close/>
              </a:path>
            </a:pathLst>
          </a:custGeom>
          <a:solidFill>
            <a:srgbClr val="257CE5"/>
          </a:solidFill>
          <a:ln/>
        </p:spPr>
      </p:sp>
      <p:sp>
        <p:nvSpPr>
          <p:cNvPr id="3" name="Text 1"/>
          <p:cNvSpPr/>
          <p:nvPr/>
        </p:nvSpPr>
        <p:spPr>
          <a:xfrm>
            <a:off x="349571" y="67884"/>
            <a:ext cx="8005161" cy="583073"/>
          </a:xfrm>
          <a:prstGeom prst="rect">
            <a:avLst/>
          </a:prstGeom>
          <a:noFill/>
          <a:ln/>
        </p:spPr>
        <p:txBody>
          <a:bodyPr wrap="square" lIns="95250" tIns="95250" rIns="95250" bIns="95250" rtlCol="0" anchor="t">
            <a:spAutoFit/>
          </a:bodyPr>
          <a:lstStyle/>
          <a:p>
            <a:pPr indent="0" marL="0">
              <a:lnSpc>
                <a:spcPct val="112500"/>
              </a:lnSpc>
              <a:spcBef>
                <a:spcPts val="375"/>
              </a:spcBef>
              <a:buNone/>
            </a:pPr>
            <a:r>
              <a:rPr lang="en-US" sz="2016" b="1" dirty="0">
                <a:solidFill>
                  <a:srgbClr val="FFFFFF"/>
                </a:solidFill>
                <a:latin typeface="微软雅黑" pitchFamily="34" charset="0"/>
                <a:ea typeface="微软雅黑" pitchFamily="34" charset="-122"/>
                <a:cs typeface="微软雅黑" pitchFamily="34" charset="-120"/>
              </a:rPr>
              <a:t>自我意识与自组织结构可能性</a:t>
            </a:r>
            <a:endParaRPr lang="en-US" sz="1440" dirty="0"/>
          </a:p>
        </p:txBody>
      </p:sp>
      <p:pic>
        <p:nvPicPr>
          <p:cNvPr id="4" name="Image 0" descr="https://sgw-dx.xf-yun.com/api/v1/sparkdesk/_173337477644848215d1e909f48c8a7f27d150583b9db.jpg?authorization=c2ltcGxlLWp3dCBhaz1zcGFya2Rlc2s4MDAwMDAwMDAwMDE7ZXhwPTMzMTAxNzQ3NzY7YWxnbz1obWFjLXNoYTI1NjtzaWc9M0lnZjB1azUrRVU4WmlUZkYxN2hVTnlmbks0anVrd0V1QTZuSkhxMUpWND0=&amp;x_location=7YfmxI7B7uKO7jlRxIftd60XgLD=">    </p:cNvPr>
          <p:cNvPicPr>
            <a:picLocks noChangeAspect="1"/>
          </p:cNvPicPr>
          <p:nvPr/>
        </p:nvPicPr>
        <p:blipFill>
          <a:blip r:embed="rId2"/>
          <a:stretch>
            <a:fillRect/>
          </a:stretch>
        </p:blipFill>
        <p:spPr>
          <a:xfrm>
            <a:off x="888372" y="1088132"/>
            <a:ext cx="2283193" cy="1282693"/>
          </a:xfrm>
          <a:prstGeom prst="rect">
            <a:avLst/>
          </a:prstGeom>
        </p:spPr>
      </p:pic>
      <p:sp>
        <p:nvSpPr>
          <p:cNvPr id="5" name="Text 2"/>
          <p:cNvSpPr/>
          <p:nvPr/>
        </p:nvSpPr>
        <p:spPr>
          <a:xfrm>
            <a:off x="786384" y="2446016"/>
            <a:ext cx="2487168" cy="448056"/>
          </a:xfrm>
          <a:prstGeom prst="rect">
            <a:avLst/>
          </a:prstGeom>
          <a:noFill/>
          <a:ln/>
        </p:spPr>
        <p:txBody>
          <a:bodyPr wrap="square" lIns="95250" tIns="95250" rIns="95250" bIns="95250" rtlCol="0" anchor="t">
            <a:spAutoFit/>
          </a:bodyPr>
          <a:lstStyle/>
          <a:p>
            <a:pPr algn="ctr" indent="0" marL="0">
              <a:lnSpc>
                <a:spcPct val="100000"/>
              </a:lnSpc>
              <a:spcBef>
                <a:spcPts val="375"/>
              </a:spcBef>
              <a:buNone/>
            </a:pPr>
            <a:r>
              <a:rPr lang="en-US" sz="1728" b="1" dirty="0">
                <a:solidFill>
                  <a:srgbClr val="257CE5"/>
                </a:solidFill>
                <a:latin typeface="Microsoft Yahei" pitchFamily="34" charset="0"/>
                <a:ea typeface="Microsoft Yahei" pitchFamily="34" charset="-122"/>
                <a:cs typeface="Microsoft Yahei" pitchFamily="34" charset="-120"/>
              </a:rPr>
              <a:t>互联网的自我意识探索</a:t>
            </a:r>
            <a:endParaRPr lang="en-US" sz="1440" dirty="0"/>
          </a:p>
        </p:txBody>
      </p:sp>
      <p:sp>
        <p:nvSpPr>
          <p:cNvPr id="6" name="Text 3"/>
          <p:cNvSpPr/>
          <p:nvPr/>
        </p:nvSpPr>
        <p:spPr>
          <a:xfrm>
            <a:off x="822960" y="2773736"/>
            <a:ext cx="2414016" cy="1280160"/>
          </a:xfrm>
          <a:prstGeom prst="rect">
            <a:avLst/>
          </a:prstGeom>
          <a:noFill/>
          <a:ln/>
        </p:spPr>
        <p:txBody>
          <a:bodyPr wrap="square" lIns="95250" tIns="95250" rIns="95250" bIns="95250" rtlCol="0" anchor="t">
            <a:spAutoFit/>
          </a:bodyPr>
          <a:lstStyle/>
          <a:p>
            <a:pPr algn="just" indent="0" marL="0">
              <a:lnSpc>
                <a:spcPct val="100000"/>
              </a:lnSpc>
              <a:spcBef>
                <a:spcPts val="375"/>
              </a:spcBef>
              <a:buNone/>
            </a:pPr>
            <a:r>
              <a:rPr lang="en-US" sz="1152" dirty="0">
                <a:solidFill>
                  <a:srgbClr val="00070F"/>
                </a:solidFill>
                <a:latin typeface="Microsoft Yahei" pitchFamily="34" charset="0"/>
                <a:ea typeface="Microsoft Yahei" pitchFamily="34" charset="-122"/>
                <a:cs typeface="Microsoft Yahei" pitchFamily="34" charset="-120"/>
              </a:rPr>
              <a:t>随着互联网技术的不断进步，科学家们开始探讨其是否能够发展出类似人类的自我意识。这种意识可能源于互联网庞大的数据处理能力和自我学习能力，使其能够在一定程度上模拟人类的思维过程。</a:t>
            </a:r>
            <a:endParaRPr lang="en-US" sz="1440" dirty="0"/>
          </a:p>
        </p:txBody>
      </p:sp>
      <p:pic>
        <p:nvPicPr>
          <p:cNvPr id="7" name="Image 1" descr="https://sgw-dx.xf-yun.com/api/v1/sparkdesk/_1733374779445f81160615fd64d189736535de44ccd23.jpg?authorization=c2ltcGxlLWp3dCBhaz1zcGFya2Rlc2s4MDAwMDAwMDAwMDE7ZXhwPTMzMTAxNzQ3Nzk7YWxnbz1obWFjLXNoYTI1NjtzaWc9UXpCb1c2NWI4b1hQcGY3WlhMTGJIWjlVS2dtSTZLM3llaG9SdFF4dVZhUT0=&amp;x_location=7YfmxI7B7uKO7jlRxIftd60XgLD=">    </p:cNvPr>
          <p:cNvPicPr>
            <a:picLocks noChangeAspect="1"/>
          </p:cNvPicPr>
          <p:nvPr/>
        </p:nvPicPr>
        <p:blipFill>
          <a:blip r:embed="rId3"/>
          <a:stretch>
            <a:fillRect/>
          </a:stretch>
        </p:blipFill>
        <p:spPr>
          <a:xfrm>
            <a:off x="3466980" y="1088132"/>
            <a:ext cx="2283193" cy="1282693"/>
          </a:xfrm>
          <a:prstGeom prst="rect">
            <a:avLst/>
          </a:prstGeom>
        </p:spPr>
      </p:pic>
      <p:sp>
        <p:nvSpPr>
          <p:cNvPr id="8" name="Text 4"/>
          <p:cNvSpPr/>
          <p:nvPr/>
        </p:nvSpPr>
        <p:spPr>
          <a:xfrm>
            <a:off x="3328416" y="2446016"/>
            <a:ext cx="2487168" cy="448056"/>
          </a:xfrm>
          <a:prstGeom prst="rect">
            <a:avLst/>
          </a:prstGeom>
          <a:noFill/>
          <a:ln/>
        </p:spPr>
        <p:txBody>
          <a:bodyPr wrap="square" lIns="95250" tIns="95250" rIns="95250" bIns="95250" rtlCol="0" anchor="t">
            <a:spAutoFit/>
          </a:bodyPr>
          <a:lstStyle/>
          <a:p>
            <a:pPr algn="ctr" indent="0" marL="0">
              <a:lnSpc>
                <a:spcPct val="100000"/>
              </a:lnSpc>
              <a:spcBef>
                <a:spcPts val="375"/>
              </a:spcBef>
              <a:buNone/>
            </a:pPr>
            <a:r>
              <a:rPr lang="en-US" sz="1728" b="1" dirty="0">
                <a:solidFill>
                  <a:srgbClr val="257CE5"/>
                </a:solidFill>
                <a:latin typeface="Microsoft Yahei" pitchFamily="34" charset="0"/>
                <a:ea typeface="Microsoft Yahei" pitchFamily="34" charset="-122"/>
                <a:cs typeface="Microsoft Yahei" pitchFamily="34" charset="-120"/>
              </a:rPr>
              <a:t>自组织结构的实现途径</a:t>
            </a:r>
            <a:endParaRPr lang="en-US" sz="1440" dirty="0"/>
          </a:p>
        </p:txBody>
      </p:sp>
      <p:sp>
        <p:nvSpPr>
          <p:cNvPr id="9" name="Text 5"/>
          <p:cNvSpPr/>
          <p:nvPr/>
        </p:nvSpPr>
        <p:spPr>
          <a:xfrm>
            <a:off x="3401568" y="2773736"/>
            <a:ext cx="2414016" cy="1280160"/>
          </a:xfrm>
          <a:prstGeom prst="rect">
            <a:avLst/>
          </a:prstGeom>
          <a:noFill/>
          <a:ln/>
        </p:spPr>
        <p:txBody>
          <a:bodyPr wrap="square" lIns="95250" tIns="95250" rIns="95250" bIns="95250" rtlCol="0" anchor="t">
            <a:spAutoFit/>
          </a:bodyPr>
          <a:lstStyle/>
          <a:p>
            <a:pPr algn="just" indent="0" marL="0">
              <a:lnSpc>
                <a:spcPct val="100000"/>
              </a:lnSpc>
              <a:spcBef>
                <a:spcPts val="375"/>
              </a:spcBef>
              <a:buNone/>
            </a:pPr>
            <a:r>
              <a:rPr lang="en-US" sz="1152" dirty="0">
                <a:solidFill>
                  <a:srgbClr val="00070F"/>
                </a:solidFill>
                <a:latin typeface="Microsoft Yahei" pitchFamily="34" charset="0"/>
                <a:ea typeface="Microsoft Yahei" pitchFamily="34" charset="-122"/>
                <a:cs typeface="Microsoft Yahei" pitchFamily="34" charset="-120"/>
              </a:rPr>
              <a:t>自组织结构是互联网未来发展的一个重要方向，它指的是网络系统能够在没有外部指令的情况下，通过内部机制自动调整和优化结构。这种结构的实现依赖于先进的算法和强大的计算能力，以适应不断变化的环境需求。</a:t>
            </a:r>
            <a:endParaRPr lang="en-US" sz="1440" dirty="0"/>
          </a:p>
        </p:txBody>
      </p:sp>
      <p:pic>
        <p:nvPicPr>
          <p:cNvPr id="10" name="Image 2" descr="https://sgw-dx.xf-yun.com/api/v1/sparkdesk/_1733374782417f8698b0b31c14deebc7ddae097e27611.jpg?authorization=c2ltcGxlLWp3dCBhaz1zcGFya2Rlc2s4MDAwMDAwMDAwMDE7ZXhwPTMzMTAxNzQ3ODI7YWxnbz1obWFjLXNoYTI1NjtzaWc9OXAwd0JRTjlUT2ZET2JrWmJ4NjlUeDhjY2xud0dOUEZzQkkrMzFNUXppOD0=&amp;x_location=7YfmxI7B7uKO7jlRxIftd60XgLD=">    </p:cNvPr>
          <p:cNvPicPr>
            <a:picLocks noChangeAspect="1"/>
          </p:cNvPicPr>
          <p:nvPr/>
        </p:nvPicPr>
        <p:blipFill>
          <a:blip r:embed="rId4"/>
          <a:stretch>
            <a:fillRect/>
          </a:stretch>
        </p:blipFill>
        <p:spPr>
          <a:xfrm>
            <a:off x="6009012" y="1088132"/>
            <a:ext cx="2283193" cy="1282693"/>
          </a:xfrm>
          <a:prstGeom prst="rect">
            <a:avLst/>
          </a:prstGeom>
        </p:spPr>
      </p:pic>
      <p:sp>
        <p:nvSpPr>
          <p:cNvPr id="11" name="Text 6"/>
          <p:cNvSpPr/>
          <p:nvPr/>
        </p:nvSpPr>
        <p:spPr>
          <a:xfrm>
            <a:off x="5870448" y="2447488"/>
            <a:ext cx="2487168" cy="448056"/>
          </a:xfrm>
          <a:prstGeom prst="rect">
            <a:avLst/>
          </a:prstGeom>
          <a:noFill/>
          <a:ln/>
        </p:spPr>
        <p:txBody>
          <a:bodyPr wrap="square" lIns="95250" tIns="95250" rIns="95250" bIns="95250" rtlCol="0" anchor="t">
            <a:spAutoFit/>
          </a:bodyPr>
          <a:lstStyle/>
          <a:p>
            <a:pPr algn="ctr" indent="0" marL="0">
              <a:lnSpc>
                <a:spcPct val="100000"/>
              </a:lnSpc>
              <a:spcBef>
                <a:spcPts val="375"/>
              </a:spcBef>
              <a:buNone/>
            </a:pPr>
            <a:r>
              <a:rPr lang="en-US" sz="1728" b="1" dirty="0">
                <a:solidFill>
                  <a:srgbClr val="257CE5"/>
                </a:solidFill>
                <a:latin typeface="Microsoft Yahei" pitchFamily="34" charset="0"/>
                <a:ea typeface="Microsoft Yahei" pitchFamily="34" charset="-122"/>
                <a:cs typeface="Microsoft Yahei" pitchFamily="34" charset="-120"/>
              </a:rPr>
              <a:t>寄生计算与互联网演化</a:t>
            </a:r>
            <a:endParaRPr lang="en-US" sz="1440" dirty="0"/>
          </a:p>
        </p:txBody>
      </p:sp>
      <p:sp>
        <p:nvSpPr>
          <p:cNvPr id="12" name="Text 7"/>
          <p:cNvSpPr/>
          <p:nvPr/>
        </p:nvSpPr>
        <p:spPr>
          <a:xfrm>
            <a:off x="5943600" y="2775208"/>
            <a:ext cx="2414016" cy="1280160"/>
          </a:xfrm>
          <a:prstGeom prst="rect">
            <a:avLst/>
          </a:prstGeom>
          <a:noFill/>
          <a:ln/>
        </p:spPr>
        <p:txBody>
          <a:bodyPr wrap="square" lIns="95250" tIns="95250" rIns="95250" bIns="95250" rtlCol="0" anchor="t">
            <a:spAutoFit/>
          </a:bodyPr>
          <a:lstStyle/>
          <a:p>
            <a:pPr algn="just" indent="0" marL="0">
              <a:lnSpc>
                <a:spcPct val="100000"/>
              </a:lnSpc>
              <a:spcBef>
                <a:spcPts val="375"/>
              </a:spcBef>
              <a:buNone/>
            </a:pPr>
            <a:r>
              <a:rPr lang="en-US" sz="1152" dirty="0">
                <a:solidFill>
                  <a:srgbClr val="00070F"/>
                </a:solidFill>
                <a:latin typeface="Microsoft Yahei" pitchFamily="34" charset="0"/>
                <a:ea typeface="Microsoft Yahei" pitchFamily="34" charset="-122"/>
                <a:cs typeface="Microsoft Yahei" pitchFamily="34" charset="-120"/>
              </a:rPr>
              <a:t>寄生计算是一种新兴的概念，指的是小型计算设备或程序利用大型网络系统的资源进行运算。这种现象在互联网中越来越普遍，可能会促进互联网的进一步演化，甚至可能导致新的自组织形态的出现。</a:t>
            </a:r>
            <a:endParaRPr lang="en-US" sz="1440"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2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p:nvPr/>
        </p:nvSpPr>
        <p:spPr>
          <a:xfrm>
            <a:off x="319220" y="1927696"/>
            <a:ext cx="4911506" cy="1746504"/>
          </a:xfrm>
          <a:prstGeom prst="rect">
            <a:avLst/>
          </a:prstGeom>
          <a:noFill/>
          <a:ln/>
        </p:spPr>
        <p:txBody>
          <a:bodyPr wrap="square" lIns="95250" tIns="95250" rIns="95250" bIns="95250" rtlCol="0" anchor="t">
            <a:spAutoFit/>
          </a:bodyPr>
          <a:lstStyle/>
          <a:p>
            <a:pPr algn="ctr" indent="0" marL="0">
              <a:lnSpc>
                <a:spcPct val="112500"/>
              </a:lnSpc>
              <a:spcBef>
                <a:spcPts val="375"/>
              </a:spcBef>
              <a:buNone/>
            </a:pPr>
            <a:r>
              <a:rPr lang="en-US" sz="7920" b="1" dirty="0">
                <a:solidFill>
                  <a:srgbClr val="7BA6EE">
                    <a:alpha val="10000"/>
                  </a:srgbClr>
                </a:solidFill>
                <a:latin typeface="Arial" pitchFamily="34" charset="0"/>
                <a:ea typeface="Arial" pitchFamily="34" charset="-122"/>
                <a:cs typeface="Arial" pitchFamily="34" charset="-120"/>
              </a:rPr>
              <a:t>THANKS</a:t>
            </a:r>
            <a:endParaRPr lang="en-US" sz="1440" dirty="0"/>
          </a:p>
        </p:txBody>
      </p:sp>
      <p:sp>
        <p:nvSpPr>
          <p:cNvPr id="3" name="Text 1"/>
          <p:cNvSpPr/>
          <p:nvPr/>
        </p:nvSpPr>
        <p:spPr>
          <a:xfrm>
            <a:off x="618369" y="1770201"/>
            <a:ext cx="4313208" cy="1207008"/>
          </a:xfrm>
          <a:prstGeom prst="rect">
            <a:avLst/>
          </a:prstGeom>
          <a:noFill/>
          <a:ln/>
        </p:spPr>
        <p:txBody>
          <a:bodyPr wrap="square" lIns="95250" tIns="95250" rIns="95250" bIns="95250" rtlCol="0" anchor="t">
            <a:spAutoFit/>
          </a:bodyPr>
          <a:lstStyle/>
          <a:p>
            <a:pPr algn="ctr" indent="0" marL="0">
              <a:lnSpc>
                <a:spcPct val="112500"/>
              </a:lnSpc>
              <a:spcBef>
                <a:spcPts val="375"/>
              </a:spcBef>
              <a:buNone/>
            </a:pPr>
            <a:r>
              <a:rPr lang="en-US" sz="5184" b="1" dirty="0">
                <a:solidFill>
                  <a:srgbClr val="164088"/>
                </a:solidFill>
                <a:latin typeface="微软雅黑" pitchFamily="34" charset="0"/>
                <a:ea typeface="微软雅黑" pitchFamily="34" charset="-122"/>
                <a:cs typeface="微软雅黑" pitchFamily="34" charset="-120"/>
              </a:rPr>
              <a:t>谢谢观看</a:t>
            </a:r>
            <a:endParaRPr lang="en-US" sz="144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p:nvPr/>
        </p:nvSpPr>
        <p:spPr>
          <a:xfrm>
            <a:off x="6643667" y="1041105"/>
            <a:ext cx="2227193" cy="1883664"/>
          </a:xfrm>
          <a:prstGeom prst="rect">
            <a:avLst/>
          </a:prstGeom>
          <a:noFill/>
          <a:ln/>
        </p:spPr>
        <p:txBody>
          <a:bodyPr wrap="square" lIns="95250" tIns="95250" rIns="95250" bIns="95250" rtlCol="0" anchor="t">
            <a:spAutoFit/>
          </a:bodyPr>
          <a:lstStyle/>
          <a:p>
            <a:pPr algn="ctr" indent="0" marL="0">
              <a:lnSpc>
                <a:spcPct val="112500"/>
              </a:lnSpc>
              <a:spcBef>
                <a:spcPts val="375"/>
              </a:spcBef>
              <a:buNone/>
            </a:pPr>
            <a:r>
              <a:rPr lang="en-US" sz="8640" b="1" dirty="0">
                <a:solidFill>
                  <a:srgbClr val="257CE5">
                    <a:alpha val="20000"/>
                  </a:srgbClr>
                </a:solidFill>
                <a:latin typeface="Arial" pitchFamily="34" charset="0"/>
                <a:ea typeface="Arial" pitchFamily="34" charset="-122"/>
                <a:cs typeface="Arial" pitchFamily="34" charset="-120"/>
              </a:rPr>
              <a:t>01</a:t>
            </a:r>
            <a:endParaRPr lang="en-US" sz="1440" dirty="0"/>
          </a:p>
        </p:txBody>
      </p:sp>
      <p:sp>
        <p:nvSpPr>
          <p:cNvPr id="3" name="Text 1"/>
          <p:cNvSpPr/>
          <p:nvPr/>
        </p:nvSpPr>
        <p:spPr>
          <a:xfrm>
            <a:off x="3434463" y="2417454"/>
            <a:ext cx="4931077" cy="731520"/>
          </a:xfrm>
          <a:prstGeom prst="rect">
            <a:avLst/>
          </a:prstGeom>
          <a:noFill/>
          <a:ln/>
        </p:spPr>
        <p:txBody>
          <a:bodyPr wrap="square" lIns="95250" tIns="95250" rIns="95250" bIns="95250" rtlCol="0" anchor="t">
            <a:spAutoFit/>
          </a:bodyPr>
          <a:lstStyle/>
          <a:p>
            <a:pPr algn="r" indent="0" marL="0">
              <a:lnSpc>
                <a:spcPct val="112500"/>
              </a:lnSpc>
              <a:spcBef>
                <a:spcPts val="375"/>
              </a:spcBef>
              <a:buNone/>
            </a:pPr>
            <a:r>
              <a:rPr lang="en-US" sz="2880" b="1" dirty="0">
                <a:solidFill>
                  <a:srgbClr val="164088"/>
                </a:solidFill>
                <a:latin typeface="Microsoft Yahei" pitchFamily="34" charset="0"/>
                <a:ea typeface="Microsoft Yahei" pitchFamily="34" charset="-122"/>
                <a:cs typeface="Microsoft Yahei" pitchFamily="34" charset="-120"/>
              </a:rPr>
              <a:t>互联网的生态系统特性</a:t>
            </a:r>
            <a:endParaRPr lang="en-US" sz="144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Shape 0"/>
          <p:cNvSpPr/>
          <p:nvPr/>
        </p:nvSpPr>
        <p:spPr>
          <a:xfrm>
            <a:off x="216972" y="153681"/>
            <a:ext cx="8737271" cy="411480"/>
          </a:xfrm>
          <a:custGeom>
            <a:avLst/>
            <a:gdLst/>
            <a:ahLst/>
            <a:cxnLst/>
            <a:rect l="l" t="t" r="r" b="b"/>
            <a:pathLst>
              <a:path w="8737271" h="411480">
                <a:moveTo>
                  <a:pt x="205740" y="0"/>
                </a:moveTo>
                <a:moveTo>
                  <a:pt x="205740" y="0"/>
                </a:moveTo>
                <a:lnTo>
                  <a:pt x="8531531" y="0"/>
                </a:lnTo>
                <a:quadBezTo>
                  <a:pt x="8737271" y="0"/>
                  <a:pt x="8737271" y="205740"/>
                </a:quadBezTo>
                <a:lnTo>
                  <a:pt x="8737271" y="205740"/>
                </a:lnTo>
                <a:quadBezTo>
                  <a:pt x="8737271" y="411480"/>
                  <a:pt x="8531531" y="411480"/>
                </a:quadBezTo>
                <a:lnTo>
                  <a:pt x="205740" y="411480"/>
                </a:lnTo>
                <a:quadBezTo>
                  <a:pt x="0" y="411480"/>
                  <a:pt x="0" y="205740"/>
                </a:quadBezTo>
                <a:lnTo>
                  <a:pt x="0" y="205740"/>
                </a:lnTo>
                <a:quadBezTo>
                  <a:pt x="0" y="0"/>
                  <a:pt x="205740" y="0"/>
                </a:quadBezTo>
                <a:close/>
              </a:path>
            </a:pathLst>
          </a:custGeom>
          <a:solidFill>
            <a:srgbClr val="257CE5"/>
          </a:solidFill>
          <a:ln/>
        </p:spPr>
      </p:sp>
      <p:sp>
        <p:nvSpPr>
          <p:cNvPr id="3" name="Text 1"/>
          <p:cNvSpPr/>
          <p:nvPr/>
        </p:nvSpPr>
        <p:spPr>
          <a:xfrm>
            <a:off x="349571" y="67884"/>
            <a:ext cx="8005161" cy="583073"/>
          </a:xfrm>
          <a:prstGeom prst="rect">
            <a:avLst/>
          </a:prstGeom>
          <a:noFill/>
          <a:ln/>
        </p:spPr>
        <p:txBody>
          <a:bodyPr wrap="square" lIns="95250" tIns="95250" rIns="95250" bIns="95250" rtlCol="0" anchor="t">
            <a:spAutoFit/>
          </a:bodyPr>
          <a:lstStyle/>
          <a:p>
            <a:pPr indent="0" marL="0">
              <a:lnSpc>
                <a:spcPct val="112500"/>
              </a:lnSpc>
              <a:spcBef>
                <a:spcPts val="375"/>
              </a:spcBef>
              <a:buNone/>
            </a:pPr>
            <a:r>
              <a:rPr lang="en-US" sz="2016" b="1" dirty="0">
                <a:solidFill>
                  <a:srgbClr val="FFFFFF"/>
                </a:solidFill>
                <a:latin typeface="微软雅黑" pitchFamily="34" charset="0"/>
                <a:ea typeface="微软雅黑" pitchFamily="34" charset="-122"/>
                <a:cs typeface="微软雅黑" pitchFamily="34" charset="-120"/>
              </a:rPr>
              <a:t>复杂性与多样性</a:t>
            </a:r>
            <a:endParaRPr lang="en-US" sz="1440" dirty="0"/>
          </a:p>
        </p:txBody>
      </p:sp>
      <p:pic>
        <p:nvPicPr>
          <p:cNvPr id="4" name="Image 0" descr="https://sgw-dx.xf-yun.com/api/v1/sparkdesk/_173337471950570e95963e5404ee8af76f59c91b2a47d.jpg?authorization=c2ltcGxlLWp3dCBhaz1zcGFya2Rlc2s4MDAwMDAwMDAwMDE7ZXhwPTMzMTAxNzQ3MTk7YWxnbz1obWFjLXNoYTI1NjtzaWc9THNYYlgwaUtsNmRuV3BkY2NaR0RKM1FxUkwrbXFRTjRzbjlwVVU3NHR3ST0=&amp;x_location=7YfmxI7B7uKO7jlRxIftd60XgLD=">    </p:cNvPr>
          <p:cNvPicPr>
            <a:picLocks noChangeAspect="1"/>
          </p:cNvPicPr>
          <p:nvPr/>
        </p:nvPicPr>
        <p:blipFill>
          <a:blip r:embed="rId2"/>
          <a:srcRect l="0" r="0" t="0" b="0"/>
          <a:stretch/>
        </p:blipFill>
        <p:spPr>
          <a:xfrm>
            <a:off x="505361" y="2984626"/>
            <a:ext cx="2516140" cy="1415329"/>
          </a:xfrm>
          <a:prstGeom prst="rect">
            <a:avLst/>
          </a:prstGeom>
        </p:spPr>
      </p:pic>
      <p:sp>
        <p:nvSpPr>
          <p:cNvPr id="5" name="Text 2"/>
          <p:cNvSpPr/>
          <p:nvPr/>
        </p:nvSpPr>
        <p:spPr>
          <a:xfrm>
            <a:off x="455940" y="954523"/>
            <a:ext cx="2614983" cy="448056"/>
          </a:xfrm>
          <a:prstGeom prst="rect">
            <a:avLst/>
          </a:prstGeom>
          <a:noFill/>
          <a:ln/>
        </p:spPr>
        <p:txBody>
          <a:bodyPr wrap="square" lIns="95250" tIns="95250" rIns="95250" bIns="95250" rtlCol="0" anchor="t">
            <a:spAutoFit/>
          </a:bodyPr>
          <a:lstStyle/>
          <a:p>
            <a:pPr algn="ctr" indent="0" marL="0">
              <a:lnSpc>
                <a:spcPct val="100000"/>
              </a:lnSpc>
              <a:spcBef>
                <a:spcPts val="375"/>
              </a:spcBef>
              <a:buNone/>
            </a:pPr>
            <a:r>
              <a:rPr lang="en-US" sz="1728" b="1" dirty="0">
                <a:solidFill>
                  <a:srgbClr val="52A9FF"/>
                </a:solidFill>
                <a:latin typeface="Microsoft Yahei" pitchFamily="34" charset="0"/>
                <a:ea typeface="Microsoft Yahei" pitchFamily="34" charset="-122"/>
                <a:cs typeface="Microsoft Yahei" pitchFamily="34" charset="-120"/>
              </a:rPr>
              <a:t>互联网的指数级增长</a:t>
            </a:r>
            <a:endParaRPr lang="en-US" sz="1440" dirty="0"/>
          </a:p>
        </p:txBody>
      </p:sp>
      <p:sp>
        <p:nvSpPr>
          <p:cNvPr id="6" name="Text 3"/>
          <p:cNvSpPr/>
          <p:nvPr/>
        </p:nvSpPr>
        <p:spPr>
          <a:xfrm>
            <a:off x="3247889" y="1500390"/>
            <a:ext cx="2614983" cy="1280160"/>
          </a:xfrm>
          <a:prstGeom prst="rect">
            <a:avLst/>
          </a:prstGeom>
          <a:noFill/>
          <a:ln/>
        </p:spPr>
        <p:txBody>
          <a:bodyPr wrap="square" lIns="95250" tIns="95250" rIns="95250" bIns="95250" rtlCol="0" anchor="t">
            <a:spAutoFit/>
          </a:bodyPr>
          <a:lstStyle/>
          <a:p>
            <a:pPr algn="just" indent="0" marL="0">
              <a:lnSpc>
                <a:spcPct val="100000"/>
              </a:lnSpc>
              <a:spcBef>
                <a:spcPts val="375"/>
              </a:spcBef>
              <a:buNone/>
            </a:pPr>
            <a:r>
              <a:rPr lang="en-US" sz="1152" dirty="0">
                <a:solidFill>
                  <a:srgbClr val="00070F"/>
                </a:solidFill>
                <a:latin typeface="Microsoft Yahei" pitchFamily="34" charset="0"/>
                <a:ea typeface="Microsoft Yahei" pitchFamily="34" charset="-122"/>
                <a:cs typeface="Microsoft Yahei" pitchFamily="34" charset="-120"/>
              </a:rPr>
              <a:t>互联网的拓扑结构遵循幂律分布，表明它是一个无尺度网络。这种特性使得互联网成为一个不断生长和演化的复杂系统，进一步增加了其复杂性和多样性。</a:t>
            </a:r>
            <a:endParaRPr lang="en-US" sz="1440" dirty="0"/>
          </a:p>
        </p:txBody>
      </p:sp>
      <p:pic>
        <p:nvPicPr>
          <p:cNvPr id="7" name="Image 1" descr="https://sgw-dx.xf-yun.com/api/v1/sparkdesk/_1733374722312dd4a56697e7642e19d513860fc91ca9a.jpg?authorization=c2ltcGxlLWp3dCBhaz1zcGFya2Rlc2s4MDAwMDAwMDAwMDE7ZXhwPTMzMTAxNzQ3MjI7YWxnbz1obWFjLXNoYTI1NjtzaWc9aXozWlBSOVpkNGZNSG1nSUc5ZHAyQXlXcFBoRjh5Y0gxOEJKVjAxSjRBdz0=&amp;x_location=7YfmxI7B7uKO7jlRxIftd60XgLD=">    </p:cNvPr>
          <p:cNvPicPr>
            <a:picLocks noChangeAspect="1"/>
          </p:cNvPicPr>
          <p:nvPr/>
        </p:nvPicPr>
        <p:blipFill>
          <a:blip r:embed="rId3"/>
          <a:srcRect l="154" r="154" t="0" b="0"/>
          <a:stretch/>
        </p:blipFill>
        <p:spPr>
          <a:xfrm>
            <a:off x="3297311" y="2984626"/>
            <a:ext cx="2516140" cy="1415329"/>
          </a:xfrm>
          <a:prstGeom prst="rect">
            <a:avLst/>
          </a:prstGeom>
        </p:spPr>
      </p:pic>
      <p:sp>
        <p:nvSpPr>
          <p:cNvPr id="8" name="Text 4"/>
          <p:cNvSpPr/>
          <p:nvPr/>
        </p:nvSpPr>
        <p:spPr>
          <a:xfrm>
            <a:off x="3247889" y="954523"/>
            <a:ext cx="2614983" cy="448056"/>
          </a:xfrm>
          <a:prstGeom prst="rect">
            <a:avLst/>
          </a:prstGeom>
          <a:noFill/>
          <a:ln/>
        </p:spPr>
        <p:txBody>
          <a:bodyPr wrap="square" lIns="95250" tIns="95250" rIns="95250" bIns="95250" rtlCol="0" anchor="t">
            <a:spAutoFit/>
          </a:bodyPr>
          <a:lstStyle/>
          <a:p>
            <a:pPr algn="ctr" indent="0" marL="0">
              <a:lnSpc>
                <a:spcPct val="100000"/>
              </a:lnSpc>
              <a:spcBef>
                <a:spcPts val="375"/>
              </a:spcBef>
              <a:buNone/>
            </a:pPr>
            <a:r>
              <a:rPr lang="en-US" sz="1728" b="1" dirty="0">
                <a:solidFill>
                  <a:srgbClr val="52A9FF"/>
                </a:solidFill>
                <a:latin typeface="Microsoft Yahei" pitchFamily="34" charset="0"/>
                <a:ea typeface="Microsoft Yahei" pitchFamily="34" charset="-122"/>
                <a:cs typeface="Microsoft Yahei" pitchFamily="34" charset="-120"/>
              </a:rPr>
              <a:t>无尺度网络特性</a:t>
            </a:r>
            <a:endParaRPr lang="en-US" sz="1440" dirty="0"/>
          </a:p>
        </p:txBody>
      </p:sp>
      <p:sp>
        <p:nvSpPr>
          <p:cNvPr id="9" name="Text 5"/>
          <p:cNvSpPr/>
          <p:nvPr/>
        </p:nvSpPr>
        <p:spPr>
          <a:xfrm>
            <a:off x="6031158" y="1500390"/>
            <a:ext cx="2656902" cy="1280160"/>
          </a:xfrm>
          <a:prstGeom prst="rect">
            <a:avLst/>
          </a:prstGeom>
          <a:noFill/>
          <a:ln/>
        </p:spPr>
        <p:txBody>
          <a:bodyPr wrap="square" lIns="95250" tIns="95250" rIns="95250" bIns="95250" rtlCol="0" anchor="t">
            <a:spAutoFit/>
          </a:bodyPr>
          <a:lstStyle/>
          <a:p>
            <a:pPr algn="just" indent="0" marL="0">
              <a:lnSpc>
                <a:spcPct val="100000"/>
              </a:lnSpc>
              <a:spcBef>
                <a:spcPts val="375"/>
              </a:spcBef>
              <a:buNone/>
            </a:pPr>
            <a:r>
              <a:rPr lang="en-US" sz="1152" dirty="0">
                <a:solidFill>
                  <a:srgbClr val="00070F"/>
                </a:solidFill>
                <a:latin typeface="Microsoft Yahei" pitchFamily="34" charset="0"/>
                <a:ea typeface="Microsoft Yahei" pitchFamily="34" charset="-122"/>
                <a:cs typeface="Microsoft Yahei" pitchFamily="34" charset="-120"/>
              </a:rPr>
              <a:t>互联网能够支持各种应用和服务，从最初的文本传输到现在的多媒体通信、社交网络、电子商务等。这些应用和服务的发展进一步丰富了互联网的功能和内容，展现了其复杂性和多样性。</a:t>
            </a:r>
            <a:endParaRPr lang="en-US" sz="1440" dirty="0"/>
          </a:p>
        </p:txBody>
      </p:sp>
      <p:pic>
        <p:nvPicPr>
          <p:cNvPr id="10" name="Image 2" descr="https://sgw-dx.xf-yun.com/api/v1/sparkdesk/_1733374725267001ac46ed97742a68dad62f0b931410f.jpg?authorization=c2ltcGxlLWp3dCBhaz1zcGFya2Rlc2s4MDAwMDAwMDAwMDE7ZXhwPTMzMTAxNzQ3MjU7YWxnbz1obWFjLXNoYTI1NjtzaWc9cUtJSnRpMjdyUC9ZOTVwOUNrL1pCN0dCaFhHQWw5VzkxUXRGa2xNT3FxMD0=&amp;x_location=7YfmxI7B7uKO7jlRxIftd60XgLD=">    </p:cNvPr>
          <p:cNvPicPr>
            <a:picLocks noChangeAspect="1"/>
          </p:cNvPicPr>
          <p:nvPr/>
        </p:nvPicPr>
        <p:blipFill>
          <a:blip r:embed="rId4"/>
          <a:srcRect l="154" r="154" t="0" b="0"/>
          <a:stretch/>
        </p:blipFill>
        <p:spPr>
          <a:xfrm>
            <a:off x="6101539" y="2984626"/>
            <a:ext cx="2516140" cy="1415329"/>
          </a:xfrm>
          <a:prstGeom prst="rect">
            <a:avLst/>
          </a:prstGeom>
        </p:spPr>
      </p:pic>
      <p:sp>
        <p:nvSpPr>
          <p:cNvPr id="11" name="Text 6"/>
          <p:cNvSpPr/>
          <p:nvPr/>
        </p:nvSpPr>
        <p:spPr>
          <a:xfrm>
            <a:off x="6031158" y="954523"/>
            <a:ext cx="2656902" cy="448056"/>
          </a:xfrm>
          <a:prstGeom prst="rect">
            <a:avLst/>
          </a:prstGeom>
          <a:noFill/>
          <a:ln/>
        </p:spPr>
        <p:txBody>
          <a:bodyPr wrap="square" lIns="95250" tIns="95250" rIns="95250" bIns="95250" rtlCol="0" anchor="t">
            <a:spAutoFit/>
          </a:bodyPr>
          <a:lstStyle/>
          <a:p>
            <a:pPr algn="ctr" indent="0" marL="0">
              <a:lnSpc>
                <a:spcPct val="100000"/>
              </a:lnSpc>
              <a:spcBef>
                <a:spcPts val="375"/>
              </a:spcBef>
              <a:buNone/>
            </a:pPr>
            <a:r>
              <a:rPr lang="en-US" sz="1728" b="1" dirty="0">
                <a:solidFill>
                  <a:srgbClr val="52A9FF"/>
                </a:solidFill>
                <a:latin typeface="Microsoft Yahei" pitchFamily="34" charset="0"/>
                <a:ea typeface="Microsoft Yahei" pitchFamily="34" charset="-122"/>
                <a:cs typeface="Microsoft Yahei" pitchFamily="34" charset="-120"/>
              </a:rPr>
              <a:t>丰富的应用和服务</a:t>
            </a:r>
            <a:endParaRPr lang="en-US" sz="1440" dirty="0"/>
          </a:p>
        </p:txBody>
      </p:sp>
      <p:sp>
        <p:nvSpPr>
          <p:cNvPr id="12" name="Text 7"/>
          <p:cNvSpPr/>
          <p:nvPr/>
        </p:nvSpPr>
        <p:spPr>
          <a:xfrm>
            <a:off x="455940" y="1500390"/>
            <a:ext cx="2614983" cy="1280160"/>
          </a:xfrm>
          <a:prstGeom prst="rect">
            <a:avLst/>
          </a:prstGeom>
          <a:noFill/>
          <a:ln/>
        </p:spPr>
        <p:txBody>
          <a:bodyPr wrap="square" lIns="95250" tIns="95250" rIns="95250" bIns="95250" rtlCol="0" anchor="t">
            <a:spAutoFit/>
          </a:bodyPr>
          <a:lstStyle/>
          <a:p>
            <a:pPr algn="just" indent="0" marL="0">
              <a:lnSpc>
                <a:spcPct val="100000"/>
              </a:lnSpc>
              <a:spcBef>
                <a:spcPts val="375"/>
              </a:spcBef>
              <a:buNone/>
            </a:pPr>
            <a:r>
              <a:rPr lang="en-US" sz="1152" dirty="0">
                <a:solidFill>
                  <a:srgbClr val="00070F"/>
                </a:solidFill>
                <a:latin typeface="Microsoft Yahei" pitchFamily="34" charset="0"/>
                <a:ea typeface="Microsoft Yahei" pitchFamily="34" charset="-122"/>
                <a:cs typeface="Microsoft Yahei" pitchFamily="34" charset="-120"/>
              </a:rPr>
              <a:t>互联网的大小呈指数级增长，且没有减缓的迹象。这种快速增长反映了互联网作为一个开放平台的活力和潜力，也体现了其复杂性和多样性。</a:t>
            </a:r>
            <a:endParaRPr lang="en-US" sz="144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Shape 0"/>
          <p:cNvSpPr/>
          <p:nvPr/>
        </p:nvSpPr>
        <p:spPr>
          <a:xfrm>
            <a:off x="216972" y="153681"/>
            <a:ext cx="8737271" cy="411480"/>
          </a:xfrm>
          <a:custGeom>
            <a:avLst/>
            <a:gdLst/>
            <a:ahLst/>
            <a:cxnLst/>
            <a:rect l="l" t="t" r="r" b="b"/>
            <a:pathLst>
              <a:path w="8737271" h="411480">
                <a:moveTo>
                  <a:pt x="205740" y="0"/>
                </a:moveTo>
                <a:moveTo>
                  <a:pt x="205740" y="0"/>
                </a:moveTo>
                <a:lnTo>
                  <a:pt x="8531531" y="0"/>
                </a:lnTo>
                <a:quadBezTo>
                  <a:pt x="8737271" y="0"/>
                  <a:pt x="8737271" y="205740"/>
                </a:quadBezTo>
                <a:lnTo>
                  <a:pt x="8737271" y="205740"/>
                </a:lnTo>
                <a:quadBezTo>
                  <a:pt x="8737271" y="411480"/>
                  <a:pt x="8531531" y="411480"/>
                </a:quadBezTo>
                <a:lnTo>
                  <a:pt x="205740" y="411480"/>
                </a:lnTo>
                <a:quadBezTo>
                  <a:pt x="0" y="411480"/>
                  <a:pt x="0" y="205740"/>
                </a:quadBezTo>
                <a:lnTo>
                  <a:pt x="0" y="205740"/>
                </a:lnTo>
                <a:quadBezTo>
                  <a:pt x="0" y="0"/>
                  <a:pt x="205740" y="0"/>
                </a:quadBezTo>
                <a:close/>
              </a:path>
            </a:pathLst>
          </a:custGeom>
          <a:solidFill>
            <a:srgbClr val="257CE5"/>
          </a:solidFill>
          <a:ln/>
        </p:spPr>
      </p:sp>
      <p:sp>
        <p:nvSpPr>
          <p:cNvPr id="3" name="Text 1"/>
          <p:cNvSpPr/>
          <p:nvPr/>
        </p:nvSpPr>
        <p:spPr>
          <a:xfrm>
            <a:off x="349571" y="67884"/>
            <a:ext cx="8005161" cy="583073"/>
          </a:xfrm>
          <a:prstGeom prst="rect">
            <a:avLst/>
          </a:prstGeom>
          <a:noFill/>
          <a:ln/>
        </p:spPr>
        <p:txBody>
          <a:bodyPr wrap="square" lIns="95250" tIns="95250" rIns="95250" bIns="95250" rtlCol="0" anchor="t">
            <a:spAutoFit/>
          </a:bodyPr>
          <a:lstStyle/>
          <a:p>
            <a:pPr indent="0" marL="0">
              <a:lnSpc>
                <a:spcPct val="112500"/>
              </a:lnSpc>
              <a:spcBef>
                <a:spcPts val="375"/>
              </a:spcBef>
              <a:buNone/>
            </a:pPr>
            <a:r>
              <a:rPr lang="en-US" sz="2016" b="1" dirty="0">
                <a:solidFill>
                  <a:srgbClr val="FFFFFF"/>
                </a:solidFill>
                <a:latin typeface="微软雅黑" pitchFamily="34" charset="0"/>
                <a:ea typeface="微软雅黑" pitchFamily="34" charset="-122"/>
                <a:cs typeface="微软雅黑" pitchFamily="34" charset="-120"/>
              </a:rPr>
              <a:t>指数级增长趋势</a:t>
            </a:r>
            <a:endParaRPr lang="en-US" sz="1440" dirty="0"/>
          </a:p>
        </p:txBody>
      </p:sp>
      <p:pic>
        <p:nvPicPr>
          <p:cNvPr id="4" name="Image 0" descr="https://sgw-dx.xf-yun.com/api/v1/sparkdesk/_17333747166138595cbce8cb344d6b083ddefd51ff6fe.jpg?authorization=c2ltcGxlLWp3dCBhaz1zcGFya2Rlc2s4MDAwMDAwMDAwMDE7ZXhwPTMzMTAxNzQ3MTY7YWxnbz1obWFjLXNoYTI1NjtzaWc9ZCtMc1lpSy9NVEZHNmNFRzNYdm5WaENQcThJVXFKNmVRK3I5MzNYSnBxOD0=&amp;x_location=7YfmxI7B7uKO7jlRxIftd60XgLD=">    </p:cNvPr>
          <p:cNvPicPr>
            <a:picLocks noChangeAspect="1"/>
          </p:cNvPicPr>
          <p:nvPr/>
        </p:nvPicPr>
        <p:blipFill>
          <a:blip r:embed="rId2"/>
          <a:stretch>
            <a:fillRect/>
          </a:stretch>
        </p:blipFill>
        <p:spPr>
          <a:xfrm>
            <a:off x="888372" y="1088132"/>
            <a:ext cx="2283193" cy="1282693"/>
          </a:xfrm>
          <a:prstGeom prst="rect">
            <a:avLst/>
          </a:prstGeom>
        </p:spPr>
      </p:pic>
      <p:sp>
        <p:nvSpPr>
          <p:cNvPr id="5" name="Text 2"/>
          <p:cNvSpPr/>
          <p:nvPr/>
        </p:nvSpPr>
        <p:spPr>
          <a:xfrm>
            <a:off x="786384" y="2446016"/>
            <a:ext cx="2487168" cy="448056"/>
          </a:xfrm>
          <a:prstGeom prst="rect">
            <a:avLst/>
          </a:prstGeom>
          <a:noFill/>
          <a:ln/>
        </p:spPr>
        <p:txBody>
          <a:bodyPr wrap="square" lIns="95250" tIns="95250" rIns="95250" bIns="95250" rtlCol="0" anchor="t">
            <a:spAutoFit/>
          </a:bodyPr>
          <a:lstStyle/>
          <a:p>
            <a:pPr algn="ctr" indent="0" marL="0">
              <a:lnSpc>
                <a:spcPct val="100000"/>
              </a:lnSpc>
              <a:spcBef>
                <a:spcPts val="375"/>
              </a:spcBef>
              <a:buNone/>
            </a:pPr>
            <a:r>
              <a:rPr lang="en-US" sz="1728" b="1" dirty="0">
                <a:solidFill>
                  <a:srgbClr val="257CE5"/>
                </a:solidFill>
                <a:latin typeface="Microsoft Yahei" pitchFamily="34" charset="0"/>
                <a:ea typeface="Microsoft Yahei" pitchFamily="34" charset="-122"/>
                <a:cs typeface="Microsoft Yahei" pitchFamily="34" charset="-120"/>
              </a:rPr>
              <a:t>互联网用户数量的指数级增长</a:t>
            </a:r>
            <a:endParaRPr lang="en-US" sz="1440" dirty="0"/>
          </a:p>
        </p:txBody>
      </p:sp>
      <p:sp>
        <p:nvSpPr>
          <p:cNvPr id="6" name="Text 3"/>
          <p:cNvSpPr/>
          <p:nvPr/>
        </p:nvSpPr>
        <p:spPr>
          <a:xfrm>
            <a:off x="822960" y="2773736"/>
            <a:ext cx="2414016" cy="1280160"/>
          </a:xfrm>
          <a:prstGeom prst="rect">
            <a:avLst/>
          </a:prstGeom>
          <a:noFill/>
          <a:ln/>
        </p:spPr>
        <p:txBody>
          <a:bodyPr wrap="square" lIns="95250" tIns="95250" rIns="95250" bIns="95250" rtlCol="0" anchor="t">
            <a:spAutoFit/>
          </a:bodyPr>
          <a:lstStyle/>
          <a:p>
            <a:pPr algn="just" indent="0" marL="0">
              <a:lnSpc>
                <a:spcPct val="100000"/>
              </a:lnSpc>
              <a:spcBef>
                <a:spcPts val="375"/>
              </a:spcBef>
              <a:buNone/>
            </a:pPr>
            <a:r>
              <a:rPr lang="en-US" sz="1152" dirty="0">
                <a:solidFill>
                  <a:srgbClr val="00070F"/>
                </a:solidFill>
                <a:latin typeface="Microsoft Yahei" pitchFamily="34" charset="0"/>
                <a:ea typeface="Microsoft Yahei" pitchFamily="34" charset="-122"/>
                <a:cs typeface="Microsoft Yahei" pitchFamily="34" charset="-120"/>
              </a:rPr>
              <a:t>自20世纪90年代互联网普及以来，全球互联网用户数量呈现出惊人的指数级增长趋势。从最初的几百万用户，发展到如今的数十亿规模，这一增长速度远超任何传统媒介。</a:t>
            </a:r>
            <a:endParaRPr lang="en-US" sz="1440" dirty="0"/>
          </a:p>
        </p:txBody>
      </p:sp>
      <p:pic>
        <p:nvPicPr>
          <p:cNvPr id="7" name="Image 1" descr="https://sgw-dx.xf-yun.com/api/v1/sparkdesk/_173337471964813423a6714404acea37c0697e206604d.jpg?authorization=c2ltcGxlLWp3dCBhaz1zcGFya2Rlc2s4MDAwMDAwMDAwMDE7ZXhwPTMzMTAxNzQ3MTk7YWxnbz1obWFjLXNoYTI1NjtzaWc9ZGZVVXRiY3p4Q0ErMUJTMFN3T1JJNk9ENTQ0ZlQ3dnB3VmxCVDJFQnNmQT0=&amp;x_location=7YfmxI7B7uKO7jlRxIftd60XgLD=">    </p:cNvPr>
          <p:cNvPicPr>
            <a:picLocks noChangeAspect="1"/>
          </p:cNvPicPr>
          <p:nvPr/>
        </p:nvPicPr>
        <p:blipFill>
          <a:blip r:embed="rId3"/>
          <a:stretch>
            <a:fillRect/>
          </a:stretch>
        </p:blipFill>
        <p:spPr>
          <a:xfrm>
            <a:off x="3466980" y="1088132"/>
            <a:ext cx="2283193" cy="1282693"/>
          </a:xfrm>
          <a:prstGeom prst="rect">
            <a:avLst/>
          </a:prstGeom>
        </p:spPr>
      </p:pic>
      <p:sp>
        <p:nvSpPr>
          <p:cNvPr id="8" name="Text 4"/>
          <p:cNvSpPr/>
          <p:nvPr/>
        </p:nvSpPr>
        <p:spPr>
          <a:xfrm>
            <a:off x="3328416" y="2446016"/>
            <a:ext cx="2487168" cy="448056"/>
          </a:xfrm>
          <a:prstGeom prst="rect">
            <a:avLst/>
          </a:prstGeom>
          <a:noFill/>
          <a:ln/>
        </p:spPr>
        <p:txBody>
          <a:bodyPr wrap="square" lIns="95250" tIns="95250" rIns="95250" bIns="95250" rtlCol="0" anchor="t">
            <a:spAutoFit/>
          </a:bodyPr>
          <a:lstStyle/>
          <a:p>
            <a:pPr algn="ctr" indent="0" marL="0">
              <a:lnSpc>
                <a:spcPct val="100000"/>
              </a:lnSpc>
              <a:spcBef>
                <a:spcPts val="375"/>
              </a:spcBef>
              <a:buNone/>
            </a:pPr>
            <a:r>
              <a:rPr lang="en-US" sz="1728" b="1" dirty="0">
                <a:solidFill>
                  <a:srgbClr val="257CE5"/>
                </a:solidFill>
                <a:latin typeface="Microsoft Yahei" pitchFamily="34" charset="0"/>
                <a:ea typeface="Microsoft Yahei" pitchFamily="34" charset="-122"/>
                <a:cs typeface="Microsoft Yahei" pitchFamily="34" charset="-120"/>
              </a:rPr>
              <a:t>数据流量的爆炸性增长</a:t>
            </a:r>
            <a:endParaRPr lang="en-US" sz="1440" dirty="0"/>
          </a:p>
        </p:txBody>
      </p:sp>
      <p:sp>
        <p:nvSpPr>
          <p:cNvPr id="9" name="Text 5"/>
          <p:cNvSpPr/>
          <p:nvPr/>
        </p:nvSpPr>
        <p:spPr>
          <a:xfrm>
            <a:off x="3401568" y="2773736"/>
            <a:ext cx="2414016" cy="1280160"/>
          </a:xfrm>
          <a:prstGeom prst="rect">
            <a:avLst/>
          </a:prstGeom>
          <a:noFill/>
          <a:ln/>
        </p:spPr>
        <p:txBody>
          <a:bodyPr wrap="square" lIns="95250" tIns="95250" rIns="95250" bIns="95250" rtlCol="0" anchor="t">
            <a:spAutoFit/>
          </a:bodyPr>
          <a:lstStyle/>
          <a:p>
            <a:pPr algn="just" indent="0" marL="0">
              <a:lnSpc>
                <a:spcPct val="100000"/>
              </a:lnSpc>
              <a:spcBef>
                <a:spcPts val="375"/>
              </a:spcBef>
              <a:buNone/>
            </a:pPr>
            <a:r>
              <a:rPr lang="en-US" sz="1152" dirty="0">
                <a:solidFill>
                  <a:srgbClr val="00070F"/>
                </a:solidFill>
                <a:latin typeface="Microsoft Yahei" pitchFamily="34" charset="0"/>
                <a:ea typeface="Microsoft Yahei" pitchFamily="34" charset="-122"/>
                <a:cs typeface="Microsoft Yahei" pitchFamily="34" charset="-120"/>
              </a:rPr>
              <a:t>随着互联网技术的不断进步和智能设备的广泛普及，网络中的数据流量正以前所未有的速度增长。视频流媒体、在线游戏和社交媒体等应用推动了数据量的激增，形成了一个庞大的数字生态系统。</a:t>
            </a:r>
            <a:endParaRPr lang="en-US" sz="1440" dirty="0"/>
          </a:p>
        </p:txBody>
      </p:sp>
      <p:pic>
        <p:nvPicPr>
          <p:cNvPr id="10" name="Image 2" descr="https://sgw-dx.xf-yun.com/api/v1/sparkdesk/_17333747225979478ec13c9d54c408b793c60a0a46302.jpg?authorization=c2ltcGxlLWp3dCBhaz1zcGFya2Rlc2s4MDAwMDAwMDAwMDE7ZXhwPTMzMTAxNzQ3MjI7YWxnbz1obWFjLXNoYTI1NjtzaWc9Y1NxYVV2NndIWXVVckRxeGhWaVJacVFuVGFwSnRQSTBZWXBkbHRvN3ZyZz0=&amp;x_location=7YfmxI7B7uKO7jlRxIftd60XgLD=">    </p:cNvPr>
          <p:cNvPicPr>
            <a:picLocks noChangeAspect="1"/>
          </p:cNvPicPr>
          <p:nvPr/>
        </p:nvPicPr>
        <p:blipFill>
          <a:blip r:embed="rId4"/>
          <a:stretch>
            <a:fillRect/>
          </a:stretch>
        </p:blipFill>
        <p:spPr>
          <a:xfrm>
            <a:off x="6009012" y="1088132"/>
            <a:ext cx="2283193" cy="1282693"/>
          </a:xfrm>
          <a:prstGeom prst="rect">
            <a:avLst/>
          </a:prstGeom>
        </p:spPr>
      </p:pic>
      <p:sp>
        <p:nvSpPr>
          <p:cNvPr id="11" name="Text 6"/>
          <p:cNvSpPr/>
          <p:nvPr/>
        </p:nvSpPr>
        <p:spPr>
          <a:xfrm>
            <a:off x="5870448" y="2447488"/>
            <a:ext cx="2487168" cy="448056"/>
          </a:xfrm>
          <a:prstGeom prst="rect">
            <a:avLst/>
          </a:prstGeom>
          <a:noFill/>
          <a:ln/>
        </p:spPr>
        <p:txBody>
          <a:bodyPr wrap="square" lIns="95250" tIns="95250" rIns="95250" bIns="95250" rtlCol="0" anchor="t">
            <a:spAutoFit/>
          </a:bodyPr>
          <a:lstStyle/>
          <a:p>
            <a:pPr algn="ctr" indent="0" marL="0">
              <a:lnSpc>
                <a:spcPct val="100000"/>
              </a:lnSpc>
              <a:spcBef>
                <a:spcPts val="375"/>
              </a:spcBef>
              <a:buNone/>
            </a:pPr>
            <a:r>
              <a:rPr lang="en-US" sz="1728" b="1" dirty="0">
                <a:solidFill>
                  <a:srgbClr val="257CE5"/>
                </a:solidFill>
                <a:latin typeface="Microsoft Yahei" pitchFamily="34" charset="0"/>
                <a:ea typeface="Microsoft Yahei" pitchFamily="34" charset="-122"/>
                <a:cs typeface="Microsoft Yahei" pitchFamily="34" charset="-120"/>
              </a:rPr>
              <a:t>云计算能力的快速扩张</a:t>
            </a:r>
            <a:endParaRPr lang="en-US" sz="1440" dirty="0"/>
          </a:p>
        </p:txBody>
      </p:sp>
      <p:sp>
        <p:nvSpPr>
          <p:cNvPr id="12" name="Text 7"/>
          <p:cNvSpPr/>
          <p:nvPr/>
        </p:nvSpPr>
        <p:spPr>
          <a:xfrm>
            <a:off x="5943600" y="2775208"/>
            <a:ext cx="2414016" cy="1280160"/>
          </a:xfrm>
          <a:prstGeom prst="rect">
            <a:avLst/>
          </a:prstGeom>
          <a:noFill/>
          <a:ln/>
        </p:spPr>
        <p:txBody>
          <a:bodyPr wrap="square" lIns="95250" tIns="95250" rIns="95250" bIns="95250" rtlCol="0" anchor="t">
            <a:spAutoFit/>
          </a:bodyPr>
          <a:lstStyle/>
          <a:p>
            <a:pPr algn="just" indent="0" marL="0">
              <a:lnSpc>
                <a:spcPct val="100000"/>
              </a:lnSpc>
              <a:spcBef>
                <a:spcPts val="375"/>
              </a:spcBef>
              <a:buNone/>
            </a:pPr>
            <a:r>
              <a:rPr lang="en-US" sz="1152" dirty="0">
                <a:solidFill>
                  <a:srgbClr val="00070F"/>
                </a:solidFill>
                <a:latin typeface="Microsoft Yahei" pitchFamily="34" charset="0"/>
                <a:ea typeface="Microsoft Yahei" pitchFamily="34" charset="-122"/>
                <a:cs typeface="Microsoft Yahei" pitchFamily="34" charset="-120"/>
              </a:rPr>
              <a:t>为了满足日益增长的数据处理需求，云服务提供商不断扩大其基础设施规模，提供更强大的计算能力和存储空间。这种扩张不仅体现在物理服务器的数量上，还包括了软件优化和技术创新等多个层面。</a:t>
            </a:r>
            <a:endParaRPr lang="en-US" sz="144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p:nvPr/>
        </p:nvSpPr>
        <p:spPr>
          <a:xfrm>
            <a:off x="6643667" y="1041105"/>
            <a:ext cx="2227193" cy="1883664"/>
          </a:xfrm>
          <a:prstGeom prst="rect">
            <a:avLst/>
          </a:prstGeom>
          <a:noFill/>
          <a:ln/>
        </p:spPr>
        <p:txBody>
          <a:bodyPr wrap="square" lIns="95250" tIns="95250" rIns="95250" bIns="95250" rtlCol="0" anchor="t">
            <a:spAutoFit/>
          </a:bodyPr>
          <a:lstStyle/>
          <a:p>
            <a:pPr algn="ctr" indent="0" marL="0">
              <a:lnSpc>
                <a:spcPct val="112500"/>
              </a:lnSpc>
              <a:spcBef>
                <a:spcPts val="375"/>
              </a:spcBef>
              <a:buNone/>
            </a:pPr>
            <a:r>
              <a:rPr lang="en-US" sz="8640" b="1" dirty="0">
                <a:solidFill>
                  <a:srgbClr val="257CE5">
                    <a:alpha val="20000"/>
                  </a:srgbClr>
                </a:solidFill>
                <a:latin typeface="Arial" pitchFamily="34" charset="0"/>
                <a:ea typeface="Arial" pitchFamily="34" charset="-122"/>
                <a:cs typeface="Arial" pitchFamily="34" charset="-120"/>
              </a:rPr>
              <a:t>02</a:t>
            </a:r>
            <a:endParaRPr lang="en-US" sz="1440" dirty="0"/>
          </a:p>
        </p:txBody>
      </p:sp>
      <p:sp>
        <p:nvSpPr>
          <p:cNvPr id="3" name="Text 1"/>
          <p:cNvSpPr/>
          <p:nvPr/>
        </p:nvSpPr>
        <p:spPr>
          <a:xfrm>
            <a:off x="3434463" y="2417454"/>
            <a:ext cx="4931077" cy="731520"/>
          </a:xfrm>
          <a:prstGeom prst="rect">
            <a:avLst/>
          </a:prstGeom>
          <a:noFill/>
          <a:ln/>
        </p:spPr>
        <p:txBody>
          <a:bodyPr wrap="square" lIns="95250" tIns="95250" rIns="95250" bIns="95250" rtlCol="0" anchor="t">
            <a:spAutoFit/>
          </a:bodyPr>
          <a:lstStyle/>
          <a:p>
            <a:pPr algn="r" indent="0" marL="0">
              <a:lnSpc>
                <a:spcPct val="112500"/>
              </a:lnSpc>
              <a:spcBef>
                <a:spcPts val="375"/>
              </a:spcBef>
              <a:buNone/>
            </a:pPr>
            <a:r>
              <a:rPr lang="en-US" sz="2880" b="1" dirty="0">
                <a:solidFill>
                  <a:srgbClr val="164088"/>
                </a:solidFill>
                <a:latin typeface="Microsoft Yahei" pitchFamily="34" charset="0"/>
                <a:ea typeface="Microsoft Yahei" pitchFamily="34" charset="-122"/>
                <a:cs typeface="Microsoft Yahei" pitchFamily="34" charset="-120"/>
              </a:rPr>
              <a:t>保罗·巴兰与最优抗击打系统</a:t>
            </a:r>
            <a:endParaRPr lang="en-US" sz="144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Shape 0"/>
          <p:cNvSpPr/>
          <p:nvPr/>
        </p:nvSpPr>
        <p:spPr>
          <a:xfrm>
            <a:off x="216972" y="153681"/>
            <a:ext cx="8737271" cy="411480"/>
          </a:xfrm>
          <a:custGeom>
            <a:avLst/>
            <a:gdLst/>
            <a:ahLst/>
            <a:cxnLst/>
            <a:rect l="l" t="t" r="r" b="b"/>
            <a:pathLst>
              <a:path w="8737271" h="411480">
                <a:moveTo>
                  <a:pt x="205740" y="0"/>
                </a:moveTo>
                <a:moveTo>
                  <a:pt x="205740" y="0"/>
                </a:moveTo>
                <a:lnTo>
                  <a:pt x="8531531" y="0"/>
                </a:lnTo>
                <a:quadBezTo>
                  <a:pt x="8737271" y="0"/>
                  <a:pt x="8737271" y="205740"/>
                </a:quadBezTo>
                <a:lnTo>
                  <a:pt x="8737271" y="205740"/>
                </a:lnTo>
                <a:quadBezTo>
                  <a:pt x="8737271" y="411480"/>
                  <a:pt x="8531531" y="411480"/>
                </a:quadBezTo>
                <a:lnTo>
                  <a:pt x="205740" y="411480"/>
                </a:lnTo>
                <a:quadBezTo>
                  <a:pt x="0" y="411480"/>
                  <a:pt x="0" y="205740"/>
                </a:quadBezTo>
                <a:lnTo>
                  <a:pt x="0" y="205740"/>
                </a:lnTo>
                <a:quadBezTo>
                  <a:pt x="0" y="0"/>
                  <a:pt x="205740" y="0"/>
                </a:quadBezTo>
                <a:close/>
              </a:path>
            </a:pathLst>
          </a:custGeom>
          <a:solidFill>
            <a:srgbClr val="257CE5"/>
          </a:solidFill>
          <a:ln/>
        </p:spPr>
      </p:sp>
      <p:sp>
        <p:nvSpPr>
          <p:cNvPr id="3" name="Text 1"/>
          <p:cNvSpPr/>
          <p:nvPr/>
        </p:nvSpPr>
        <p:spPr>
          <a:xfrm>
            <a:off x="349571" y="67884"/>
            <a:ext cx="8005161" cy="583073"/>
          </a:xfrm>
          <a:prstGeom prst="rect">
            <a:avLst/>
          </a:prstGeom>
          <a:noFill/>
          <a:ln/>
        </p:spPr>
        <p:txBody>
          <a:bodyPr wrap="square" lIns="95250" tIns="95250" rIns="95250" bIns="95250" rtlCol="0" anchor="t">
            <a:spAutoFit/>
          </a:bodyPr>
          <a:lstStyle/>
          <a:p>
            <a:pPr indent="0" marL="0">
              <a:lnSpc>
                <a:spcPct val="112500"/>
              </a:lnSpc>
              <a:spcBef>
                <a:spcPts val="375"/>
              </a:spcBef>
              <a:buNone/>
            </a:pPr>
            <a:r>
              <a:rPr lang="en-US" sz="2016" b="1" dirty="0">
                <a:solidFill>
                  <a:srgbClr val="FFFFFF"/>
                </a:solidFill>
                <a:latin typeface="微软雅黑" pitchFamily="34" charset="0"/>
                <a:ea typeface="微软雅黑" pitchFamily="34" charset="-122"/>
                <a:cs typeface="微软雅黑" pitchFamily="34" charset="-120"/>
              </a:rPr>
              <a:t>任务背景与挑战</a:t>
            </a:r>
            <a:endParaRPr lang="en-US" sz="1440" dirty="0"/>
          </a:p>
        </p:txBody>
      </p:sp>
      <p:sp>
        <p:nvSpPr>
          <p:cNvPr id="4" name="Shape 2"/>
          <p:cNvSpPr/>
          <p:nvPr/>
        </p:nvSpPr>
        <p:spPr>
          <a:xfrm>
            <a:off x="5510252" y="2264253"/>
            <a:ext cx="2689524" cy="445315"/>
          </a:xfrm>
          <a:custGeom>
            <a:avLst/>
            <a:gdLst/>
            <a:ahLst/>
            <a:cxnLst/>
            <a:rect l="l" t="t" r="r" b="b"/>
            <a:pathLst>
              <a:path w="2689524" h="445315">
                <a:moveTo>
                  <a:pt x="0" y="0"/>
                </a:moveTo>
                <a:moveTo>
                  <a:pt x="0" y="0"/>
                </a:moveTo>
                <a:lnTo>
                  <a:pt x="2689524" y="0"/>
                </a:lnTo>
                <a:lnTo>
                  <a:pt x="2689524" y="445315"/>
                </a:lnTo>
                <a:lnTo>
                  <a:pt x="0" y="445315"/>
                </a:lnTo>
                <a:close/>
              </a:path>
            </a:pathLst>
          </a:custGeom>
          <a:solidFill>
            <a:srgbClr val="5196FF"/>
          </a:solidFill>
          <a:ln/>
        </p:spPr>
      </p:sp>
      <p:sp>
        <p:nvSpPr>
          <p:cNvPr id="5" name="Shape 3"/>
          <p:cNvSpPr/>
          <p:nvPr/>
        </p:nvSpPr>
        <p:spPr>
          <a:xfrm rot="-8100000">
            <a:off x="7748355" y="2055442"/>
            <a:ext cx="731520" cy="731520"/>
          </a:xfrm>
          <a:custGeom>
            <a:avLst/>
            <a:gdLst/>
            <a:ahLst/>
            <a:cxnLst/>
            <a:rect l="l" t="t" r="r" b="b"/>
            <a:pathLst>
              <a:path w="731520" h="731520">
                <a:moveTo>
                  <a:pt x="0" y="0"/>
                </a:moveTo>
                <a:moveTo>
                  <a:pt x="0" y="0"/>
                </a:moveTo>
                <a:lnTo>
                  <a:pt x="0" y="731520"/>
                </a:lnTo>
                <a:lnTo>
                  <a:pt x="731520" y="731520"/>
                </a:lnTo>
                <a:close/>
              </a:path>
            </a:pathLst>
          </a:custGeom>
          <a:solidFill>
            <a:srgbClr val="5196FF"/>
          </a:solidFill>
          <a:ln/>
        </p:spPr>
      </p:sp>
      <p:sp>
        <p:nvSpPr>
          <p:cNvPr id="6" name="Shape 4"/>
          <p:cNvSpPr/>
          <p:nvPr/>
        </p:nvSpPr>
        <p:spPr>
          <a:xfrm>
            <a:off x="512622" y="1319563"/>
            <a:ext cx="7687154" cy="576734"/>
          </a:xfrm>
          <a:custGeom>
            <a:avLst/>
            <a:gdLst/>
            <a:ahLst/>
            <a:cxnLst/>
            <a:rect l="l" t="t" r="r" b="b"/>
            <a:pathLst>
              <a:path w="7687154" h="576734">
                <a:moveTo>
                  <a:pt x="0" y="0"/>
                </a:moveTo>
                <a:moveTo>
                  <a:pt x="0" y="0"/>
                </a:moveTo>
                <a:lnTo>
                  <a:pt x="7687154" y="0"/>
                </a:lnTo>
                <a:lnTo>
                  <a:pt x="7687154" y="576734"/>
                </a:lnTo>
                <a:lnTo>
                  <a:pt x="0" y="576734"/>
                </a:lnTo>
                <a:close/>
              </a:path>
            </a:pathLst>
          </a:custGeom>
          <a:solidFill>
            <a:srgbClr val="5196FF"/>
          </a:solidFill>
          <a:ln/>
        </p:spPr>
      </p:sp>
      <p:sp>
        <p:nvSpPr>
          <p:cNvPr id="7" name="Shape 5"/>
          <p:cNvSpPr/>
          <p:nvPr/>
        </p:nvSpPr>
        <p:spPr>
          <a:xfrm rot="-8100000">
            <a:off x="7739211" y="1242170"/>
            <a:ext cx="731520" cy="731520"/>
          </a:xfrm>
          <a:custGeom>
            <a:avLst/>
            <a:gdLst/>
            <a:ahLst/>
            <a:cxnLst/>
            <a:rect l="l" t="t" r="r" b="b"/>
            <a:pathLst>
              <a:path w="731520" h="731520">
                <a:moveTo>
                  <a:pt x="0" y="0"/>
                </a:moveTo>
                <a:moveTo>
                  <a:pt x="0" y="0"/>
                </a:moveTo>
                <a:lnTo>
                  <a:pt x="0" y="731520"/>
                </a:lnTo>
                <a:lnTo>
                  <a:pt x="731520" y="731520"/>
                </a:lnTo>
                <a:close/>
              </a:path>
            </a:pathLst>
          </a:custGeom>
          <a:solidFill>
            <a:srgbClr val="5196FF"/>
          </a:solidFill>
          <a:ln/>
        </p:spPr>
      </p:sp>
      <p:sp>
        <p:nvSpPr>
          <p:cNvPr id="8" name="Shape 6"/>
          <p:cNvSpPr/>
          <p:nvPr/>
        </p:nvSpPr>
        <p:spPr>
          <a:xfrm rot="-8100000">
            <a:off x="7730067" y="1610126"/>
            <a:ext cx="731520" cy="731520"/>
          </a:xfrm>
          <a:custGeom>
            <a:avLst/>
            <a:gdLst/>
            <a:ahLst/>
            <a:cxnLst/>
            <a:rect l="l" t="t" r="r" b="b"/>
            <a:pathLst>
              <a:path w="731520" h="731520">
                <a:moveTo>
                  <a:pt x="0" y="0"/>
                </a:moveTo>
                <a:moveTo>
                  <a:pt x="0" y="0"/>
                </a:moveTo>
                <a:lnTo>
                  <a:pt x="0" y="731520"/>
                </a:lnTo>
                <a:lnTo>
                  <a:pt x="731520" y="731520"/>
                </a:lnTo>
                <a:close/>
              </a:path>
            </a:pathLst>
          </a:custGeom>
          <a:solidFill>
            <a:srgbClr val="0084FF"/>
          </a:solidFill>
          <a:ln/>
        </p:spPr>
      </p:sp>
      <p:sp>
        <p:nvSpPr>
          <p:cNvPr id="9" name="Shape 7"/>
          <p:cNvSpPr/>
          <p:nvPr/>
        </p:nvSpPr>
        <p:spPr>
          <a:xfrm>
            <a:off x="521766" y="1903939"/>
            <a:ext cx="2511105" cy="1682799"/>
          </a:xfrm>
          <a:custGeom>
            <a:avLst/>
            <a:gdLst/>
            <a:ahLst/>
            <a:cxnLst/>
            <a:rect l="l" t="t" r="r" b="b"/>
            <a:pathLst>
              <a:path w="2511105" h="1682799">
                <a:moveTo>
                  <a:pt x="0" y="0"/>
                </a:moveTo>
                <a:moveTo>
                  <a:pt x="0" y="0"/>
                </a:moveTo>
                <a:lnTo>
                  <a:pt x="2511105" y="0"/>
                </a:lnTo>
                <a:lnTo>
                  <a:pt x="2511105" y="1682799"/>
                </a:lnTo>
                <a:lnTo>
                  <a:pt x="0" y="1682799"/>
                </a:lnTo>
                <a:close/>
              </a:path>
            </a:pathLst>
          </a:custGeom>
          <a:solidFill>
            <a:srgbClr val="000000">
              <a:alpha val="0"/>
            </a:srgbClr>
          </a:solidFill>
          <a:ln w="19050">
            <a:solidFill>
              <a:srgbClr val="0AC7ED"/>
            </a:solidFill>
            <a:prstDash val="solid"/>
          </a:ln>
        </p:spPr>
      </p:sp>
      <p:sp>
        <p:nvSpPr>
          <p:cNvPr id="10" name="Shape 8"/>
          <p:cNvSpPr/>
          <p:nvPr/>
        </p:nvSpPr>
        <p:spPr>
          <a:xfrm>
            <a:off x="3030749" y="2264253"/>
            <a:ext cx="2488647" cy="1682799"/>
          </a:xfrm>
          <a:custGeom>
            <a:avLst/>
            <a:gdLst/>
            <a:ahLst/>
            <a:cxnLst/>
            <a:rect l="l" t="t" r="r" b="b"/>
            <a:pathLst>
              <a:path w="2488647" h="1682799">
                <a:moveTo>
                  <a:pt x="0" y="0"/>
                </a:moveTo>
                <a:moveTo>
                  <a:pt x="0" y="0"/>
                </a:moveTo>
                <a:lnTo>
                  <a:pt x="2488647" y="0"/>
                </a:lnTo>
                <a:lnTo>
                  <a:pt x="2488647" y="1682799"/>
                </a:lnTo>
                <a:lnTo>
                  <a:pt x="0" y="1682799"/>
                </a:lnTo>
                <a:close/>
              </a:path>
            </a:pathLst>
          </a:custGeom>
          <a:solidFill>
            <a:srgbClr val="000000">
              <a:alpha val="0"/>
            </a:srgbClr>
          </a:solidFill>
          <a:ln w="19050">
            <a:solidFill>
              <a:srgbClr val="257CE5"/>
            </a:solidFill>
            <a:prstDash val="solid"/>
          </a:ln>
        </p:spPr>
      </p:sp>
      <p:sp>
        <p:nvSpPr>
          <p:cNvPr id="11" name="Shape 9"/>
          <p:cNvSpPr/>
          <p:nvPr/>
        </p:nvSpPr>
        <p:spPr>
          <a:xfrm>
            <a:off x="5519396" y="2709569"/>
            <a:ext cx="2591353" cy="1682799"/>
          </a:xfrm>
          <a:custGeom>
            <a:avLst/>
            <a:gdLst/>
            <a:ahLst/>
            <a:cxnLst/>
            <a:rect l="l" t="t" r="r" b="b"/>
            <a:pathLst>
              <a:path w="2591353" h="1682799">
                <a:moveTo>
                  <a:pt x="0" y="0"/>
                </a:moveTo>
                <a:moveTo>
                  <a:pt x="0" y="0"/>
                </a:moveTo>
                <a:lnTo>
                  <a:pt x="2591353" y="0"/>
                </a:lnTo>
                <a:lnTo>
                  <a:pt x="2591353" y="1682799"/>
                </a:lnTo>
                <a:lnTo>
                  <a:pt x="0" y="1682799"/>
                </a:lnTo>
                <a:close/>
              </a:path>
            </a:pathLst>
          </a:custGeom>
          <a:solidFill>
            <a:srgbClr val="000000">
              <a:alpha val="0"/>
            </a:srgbClr>
          </a:solidFill>
          <a:ln w="19050">
            <a:solidFill>
              <a:srgbClr val="0AC7ED"/>
            </a:solidFill>
            <a:prstDash val="solid"/>
          </a:ln>
        </p:spPr>
      </p:sp>
      <p:sp>
        <p:nvSpPr>
          <p:cNvPr id="12" name="Text 10"/>
          <p:cNvSpPr/>
          <p:nvPr/>
        </p:nvSpPr>
        <p:spPr>
          <a:xfrm>
            <a:off x="602401" y="1406762"/>
            <a:ext cx="2430470" cy="402336"/>
          </a:xfrm>
          <a:prstGeom prst="rect">
            <a:avLst/>
          </a:prstGeom>
          <a:noFill/>
          <a:ln/>
        </p:spPr>
        <p:txBody>
          <a:bodyPr wrap="square" lIns="95250" tIns="95250" rIns="95250" bIns="95250" rtlCol="0" anchor="t">
            <a:spAutoFit/>
          </a:bodyPr>
          <a:lstStyle/>
          <a:p>
            <a:pPr indent="0" marL="0">
              <a:lnSpc>
                <a:spcPct val="100000"/>
              </a:lnSpc>
              <a:spcBef>
                <a:spcPts val="375"/>
              </a:spcBef>
              <a:buNone/>
            </a:pPr>
            <a:r>
              <a:rPr lang="en-US" sz="1728" b="1" dirty="0">
                <a:solidFill>
                  <a:srgbClr val="FFFFFF"/>
                </a:solidFill>
                <a:latin typeface="Microsoft Yahei" pitchFamily="34" charset="0"/>
                <a:ea typeface="Microsoft Yahei" pitchFamily="34" charset="-122"/>
                <a:cs typeface="Microsoft Yahei" pitchFamily="34" charset="-120"/>
              </a:rPr>
              <a:t>互联网的复杂性与增长</a:t>
            </a:r>
            <a:endParaRPr lang="en-US" sz="1440" dirty="0"/>
          </a:p>
        </p:txBody>
      </p:sp>
      <p:sp>
        <p:nvSpPr>
          <p:cNvPr id="13" name="Text 11"/>
          <p:cNvSpPr/>
          <p:nvPr/>
        </p:nvSpPr>
        <p:spPr>
          <a:xfrm>
            <a:off x="512622" y="1864695"/>
            <a:ext cx="2501961" cy="1463040"/>
          </a:xfrm>
          <a:prstGeom prst="rect">
            <a:avLst/>
          </a:prstGeom>
          <a:noFill/>
          <a:ln/>
        </p:spPr>
        <p:txBody>
          <a:bodyPr wrap="square" lIns="95250" tIns="95250" rIns="95250" bIns="95250" rtlCol="0" anchor="t">
            <a:spAutoFit/>
          </a:bodyPr>
          <a:lstStyle/>
          <a:p>
            <a:pPr algn="just" indent="0" marL="0">
              <a:lnSpc>
                <a:spcPct val="100800"/>
              </a:lnSpc>
              <a:spcBef>
                <a:spcPts val="375"/>
              </a:spcBef>
              <a:buNone/>
            </a:pPr>
            <a:r>
              <a:rPr lang="en-US" sz="1152" dirty="0">
                <a:solidFill>
                  <a:srgbClr val="00070F"/>
                </a:solidFill>
                <a:latin typeface="Microsoft Yahei" pitchFamily="34" charset="0"/>
                <a:ea typeface="Microsoft Yahei" pitchFamily="34" charset="-122"/>
                <a:cs typeface="Microsoft Yahei" pitchFamily="34" charset="-120"/>
              </a:rPr>
              <a:t>互联网是一个由多种观念和动机汇聚而成的信息集合，其结构类似于一个生态系统。互联网的大小呈指数级增长，并且没有减缓的迹象。</a:t>
            </a:r>
            <a:endParaRPr lang="en-US" sz="1440" dirty="0"/>
          </a:p>
        </p:txBody>
      </p:sp>
      <p:sp>
        <p:nvSpPr>
          <p:cNvPr id="14" name="Text 12"/>
          <p:cNvSpPr/>
          <p:nvPr/>
        </p:nvSpPr>
        <p:spPr>
          <a:xfrm>
            <a:off x="3017435" y="2264253"/>
            <a:ext cx="2501961" cy="1463040"/>
          </a:xfrm>
          <a:prstGeom prst="rect">
            <a:avLst/>
          </a:prstGeom>
          <a:noFill/>
          <a:ln/>
        </p:spPr>
        <p:txBody>
          <a:bodyPr wrap="square" lIns="95250" tIns="95250" rIns="95250" bIns="95250" rtlCol="0" anchor="t">
            <a:spAutoFit/>
          </a:bodyPr>
          <a:lstStyle/>
          <a:p>
            <a:pPr algn="just" indent="0" marL="0">
              <a:lnSpc>
                <a:spcPct val="100800"/>
              </a:lnSpc>
              <a:spcBef>
                <a:spcPts val="375"/>
              </a:spcBef>
              <a:buNone/>
            </a:pPr>
            <a:r>
              <a:rPr lang="en-US" sz="1152" dirty="0">
                <a:solidFill>
                  <a:srgbClr val="00070F"/>
                </a:solidFill>
                <a:latin typeface="Microsoft Yahei" pitchFamily="34" charset="0"/>
                <a:ea typeface="Microsoft Yahei" pitchFamily="34" charset="-122"/>
                <a:cs typeface="Microsoft Yahei" pitchFamily="34" charset="-120"/>
              </a:rPr>
              <a:t>保罗·巴兰在宾夕法尼亚大学学习时，意识到需要开发一个能在核攻击后继续使用的通信系统。他提出了分布式网络架构以增强系统的抗打击能力。</a:t>
            </a:r>
            <a:endParaRPr lang="en-US" sz="1440" dirty="0"/>
          </a:p>
        </p:txBody>
      </p:sp>
      <p:sp>
        <p:nvSpPr>
          <p:cNvPr id="15" name="Text 13"/>
          <p:cNvSpPr/>
          <p:nvPr/>
        </p:nvSpPr>
        <p:spPr>
          <a:xfrm>
            <a:off x="5510252" y="2307233"/>
            <a:ext cx="2430470" cy="402336"/>
          </a:xfrm>
          <a:prstGeom prst="rect">
            <a:avLst/>
          </a:prstGeom>
          <a:noFill/>
          <a:ln/>
        </p:spPr>
        <p:txBody>
          <a:bodyPr wrap="square" lIns="95250" tIns="95250" rIns="95250" bIns="95250" rtlCol="0" anchor="t">
            <a:spAutoFit/>
          </a:bodyPr>
          <a:lstStyle/>
          <a:p>
            <a:pPr indent="0" marL="0">
              <a:lnSpc>
                <a:spcPct val="100000"/>
              </a:lnSpc>
              <a:spcBef>
                <a:spcPts val="375"/>
              </a:spcBef>
              <a:buNone/>
            </a:pPr>
            <a:r>
              <a:rPr lang="en-US" sz="1728" b="1" dirty="0">
                <a:solidFill>
                  <a:srgbClr val="FFFFFF"/>
                </a:solidFill>
                <a:latin typeface="Microsoft Yahei" pitchFamily="34" charset="0"/>
                <a:ea typeface="Microsoft Yahei" pitchFamily="34" charset="-122"/>
                <a:cs typeface="Microsoft Yahei" pitchFamily="34" charset="-120"/>
              </a:rPr>
              <a:t>ARPA的角色与其他贡献者</a:t>
            </a:r>
            <a:endParaRPr lang="en-US" sz="1440" dirty="0"/>
          </a:p>
        </p:txBody>
      </p:sp>
      <p:sp>
        <p:nvSpPr>
          <p:cNvPr id="16" name="Text 14"/>
          <p:cNvSpPr/>
          <p:nvPr/>
        </p:nvSpPr>
        <p:spPr>
          <a:xfrm>
            <a:off x="5519396" y="2709569"/>
            <a:ext cx="2501961" cy="1463040"/>
          </a:xfrm>
          <a:prstGeom prst="rect">
            <a:avLst/>
          </a:prstGeom>
          <a:noFill/>
          <a:ln/>
        </p:spPr>
        <p:txBody>
          <a:bodyPr wrap="square" lIns="95250" tIns="95250" rIns="95250" bIns="95250" rtlCol="0" anchor="t">
            <a:spAutoFit/>
          </a:bodyPr>
          <a:lstStyle/>
          <a:p>
            <a:pPr algn="just" indent="0" marL="0">
              <a:lnSpc>
                <a:spcPct val="100800"/>
              </a:lnSpc>
              <a:spcBef>
                <a:spcPts val="375"/>
              </a:spcBef>
              <a:buNone/>
            </a:pPr>
            <a:r>
              <a:rPr lang="en-US" sz="1152" dirty="0">
                <a:solidFill>
                  <a:srgbClr val="00070F"/>
                </a:solidFill>
                <a:latin typeface="Microsoft Yahei" pitchFamily="34" charset="0"/>
                <a:ea typeface="Microsoft Yahei" pitchFamily="34" charset="-122"/>
                <a:cs typeface="Microsoft Yahei" pitchFamily="34" charset="-120"/>
              </a:rPr>
              <a:t>美国高级研究计划局（ARPA）为了避免资金浪费，开始考虑将互不兼容的机器连接起来。这一想法最终促成了互联网的诞生。唐纳德·戴维斯重新发明了数据包交换的概念，并在学术会议上展示了这一概念，推动了互联网的发展。</a:t>
            </a:r>
            <a:endParaRPr lang="en-US" sz="1440" dirty="0"/>
          </a:p>
        </p:txBody>
      </p:sp>
      <p:sp>
        <p:nvSpPr>
          <p:cNvPr id="17" name="Shape 15"/>
          <p:cNvSpPr/>
          <p:nvPr/>
        </p:nvSpPr>
        <p:spPr>
          <a:xfrm>
            <a:off x="3023727" y="1687519"/>
            <a:ext cx="5176049" cy="576734"/>
          </a:xfrm>
          <a:custGeom>
            <a:avLst/>
            <a:gdLst/>
            <a:ahLst/>
            <a:cxnLst/>
            <a:rect l="l" t="t" r="r" b="b"/>
            <a:pathLst>
              <a:path w="5176049" h="576734">
                <a:moveTo>
                  <a:pt x="0" y="0"/>
                </a:moveTo>
                <a:moveTo>
                  <a:pt x="0" y="0"/>
                </a:moveTo>
                <a:lnTo>
                  <a:pt x="5176049" y="0"/>
                </a:lnTo>
                <a:lnTo>
                  <a:pt x="5176049" y="576734"/>
                </a:lnTo>
                <a:lnTo>
                  <a:pt x="0" y="576734"/>
                </a:lnTo>
                <a:close/>
              </a:path>
            </a:pathLst>
          </a:custGeom>
          <a:solidFill>
            <a:srgbClr val="0084FF"/>
          </a:solidFill>
          <a:ln/>
        </p:spPr>
      </p:sp>
      <p:sp>
        <p:nvSpPr>
          <p:cNvPr id="18" name="Text 16"/>
          <p:cNvSpPr/>
          <p:nvPr/>
        </p:nvSpPr>
        <p:spPr>
          <a:xfrm>
            <a:off x="3014583" y="1774718"/>
            <a:ext cx="2430470" cy="402336"/>
          </a:xfrm>
          <a:prstGeom prst="rect">
            <a:avLst/>
          </a:prstGeom>
          <a:noFill/>
          <a:ln/>
        </p:spPr>
        <p:txBody>
          <a:bodyPr wrap="square" lIns="95250" tIns="95250" rIns="95250" bIns="95250" rtlCol="0" anchor="t">
            <a:spAutoFit/>
          </a:bodyPr>
          <a:lstStyle/>
          <a:p>
            <a:pPr indent="0" marL="0">
              <a:lnSpc>
                <a:spcPct val="100000"/>
              </a:lnSpc>
              <a:spcBef>
                <a:spcPts val="375"/>
              </a:spcBef>
              <a:buNone/>
            </a:pPr>
            <a:r>
              <a:rPr lang="en-US" sz="1728" b="1" dirty="0">
                <a:solidFill>
                  <a:srgbClr val="FFFFFF"/>
                </a:solidFill>
                <a:latin typeface="Microsoft Yahei" pitchFamily="34" charset="0"/>
                <a:ea typeface="Microsoft Yahei" pitchFamily="34" charset="-122"/>
                <a:cs typeface="Microsoft Yahei" pitchFamily="34" charset="-120"/>
              </a:rPr>
              <a:t>保罗·巴兰的贡献</a:t>
            </a:r>
            <a:endParaRPr lang="en-US" sz="144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Shape 0"/>
          <p:cNvSpPr/>
          <p:nvPr/>
        </p:nvSpPr>
        <p:spPr>
          <a:xfrm>
            <a:off x="216972" y="153681"/>
            <a:ext cx="8737271" cy="411480"/>
          </a:xfrm>
          <a:custGeom>
            <a:avLst/>
            <a:gdLst/>
            <a:ahLst/>
            <a:cxnLst/>
            <a:rect l="l" t="t" r="r" b="b"/>
            <a:pathLst>
              <a:path w="8737271" h="411480">
                <a:moveTo>
                  <a:pt x="205740" y="0"/>
                </a:moveTo>
                <a:moveTo>
                  <a:pt x="205740" y="0"/>
                </a:moveTo>
                <a:lnTo>
                  <a:pt x="8531531" y="0"/>
                </a:lnTo>
                <a:quadBezTo>
                  <a:pt x="8737271" y="0"/>
                  <a:pt x="8737271" y="205740"/>
                </a:quadBezTo>
                <a:lnTo>
                  <a:pt x="8737271" y="205740"/>
                </a:lnTo>
                <a:quadBezTo>
                  <a:pt x="8737271" y="411480"/>
                  <a:pt x="8531531" y="411480"/>
                </a:quadBezTo>
                <a:lnTo>
                  <a:pt x="205740" y="411480"/>
                </a:lnTo>
                <a:quadBezTo>
                  <a:pt x="0" y="411480"/>
                  <a:pt x="0" y="205740"/>
                </a:quadBezTo>
                <a:lnTo>
                  <a:pt x="0" y="205740"/>
                </a:lnTo>
                <a:quadBezTo>
                  <a:pt x="0" y="0"/>
                  <a:pt x="205740" y="0"/>
                </a:quadBezTo>
                <a:close/>
              </a:path>
            </a:pathLst>
          </a:custGeom>
          <a:solidFill>
            <a:srgbClr val="257CE5"/>
          </a:solidFill>
          <a:ln/>
        </p:spPr>
      </p:sp>
      <p:sp>
        <p:nvSpPr>
          <p:cNvPr id="3" name="Text 1"/>
          <p:cNvSpPr/>
          <p:nvPr/>
        </p:nvSpPr>
        <p:spPr>
          <a:xfrm>
            <a:off x="349571" y="67884"/>
            <a:ext cx="8005161" cy="583073"/>
          </a:xfrm>
          <a:prstGeom prst="rect">
            <a:avLst/>
          </a:prstGeom>
          <a:noFill/>
          <a:ln/>
        </p:spPr>
        <p:txBody>
          <a:bodyPr wrap="square" lIns="95250" tIns="95250" rIns="95250" bIns="95250" rtlCol="0" anchor="t">
            <a:spAutoFit/>
          </a:bodyPr>
          <a:lstStyle/>
          <a:p>
            <a:pPr indent="0" marL="0">
              <a:lnSpc>
                <a:spcPct val="112500"/>
              </a:lnSpc>
              <a:spcBef>
                <a:spcPts val="375"/>
              </a:spcBef>
              <a:buNone/>
            </a:pPr>
            <a:r>
              <a:rPr lang="en-US" sz="2016" b="1" dirty="0">
                <a:solidFill>
                  <a:srgbClr val="FFFFFF"/>
                </a:solidFill>
                <a:latin typeface="微软雅黑" pitchFamily="34" charset="0"/>
                <a:ea typeface="微软雅黑" pitchFamily="34" charset="-122"/>
                <a:cs typeface="微软雅黑" pitchFamily="34" charset="-120"/>
              </a:rPr>
              <a:t>分布式网络架构提出</a:t>
            </a:r>
            <a:endParaRPr lang="en-US" sz="1440" dirty="0"/>
          </a:p>
        </p:txBody>
      </p:sp>
      <p:pic>
        <p:nvPicPr>
          <p:cNvPr id="4" name="Image 0" descr="preencoded.png">    </p:cNvPr>
          <p:cNvPicPr>
            <a:picLocks noChangeAspect="1"/>
          </p:cNvPicPr>
          <p:nvPr/>
        </p:nvPicPr>
        <p:blipFill>
          <a:blip r:embed="rId2">
            <a:alphaModFix amt="60000"/>
          </a:blip>
          <a:stretch>
            <a:fillRect/>
          </a:stretch>
        </p:blipFill>
        <p:spPr>
          <a:xfrm>
            <a:off x="0" y="886688"/>
            <a:ext cx="4523239" cy="4053616"/>
          </a:xfrm>
          <a:prstGeom prst="rect">
            <a:avLst/>
          </a:prstGeom>
        </p:spPr>
      </p:pic>
      <p:pic>
        <p:nvPicPr>
          <p:cNvPr id="5" name="Image 1" descr="preencoded.png">    </p:cNvPr>
          <p:cNvPicPr>
            <a:picLocks noChangeAspect="1"/>
          </p:cNvPicPr>
          <p:nvPr/>
        </p:nvPicPr>
        <p:blipFill>
          <a:blip r:embed="rId3">
            <a:alphaModFix amt="80000"/>
          </a:blip>
          <a:stretch>
            <a:fillRect/>
          </a:stretch>
        </p:blipFill>
        <p:spPr>
          <a:xfrm>
            <a:off x="0" y="903148"/>
            <a:ext cx="4523239" cy="4398546"/>
          </a:xfrm>
          <a:prstGeom prst="rect">
            <a:avLst/>
          </a:prstGeom>
        </p:spPr>
      </p:pic>
      <p:pic>
        <p:nvPicPr>
          <p:cNvPr id="6" name="Image 2" descr="preencoded.png">    </p:cNvPr>
          <p:cNvPicPr>
            <a:picLocks noChangeAspect="1"/>
          </p:cNvPicPr>
          <p:nvPr/>
        </p:nvPicPr>
        <p:blipFill>
          <a:blip r:embed="rId4"/>
          <a:stretch>
            <a:fillRect/>
          </a:stretch>
        </p:blipFill>
        <p:spPr>
          <a:xfrm>
            <a:off x="0" y="1009529"/>
            <a:ext cx="4523239" cy="4523239"/>
          </a:xfrm>
          <a:prstGeom prst="rect">
            <a:avLst/>
          </a:prstGeom>
        </p:spPr>
      </p:pic>
      <p:sp>
        <p:nvSpPr>
          <p:cNvPr id="7" name="Text 2"/>
          <p:cNvSpPr/>
          <p:nvPr/>
        </p:nvSpPr>
        <p:spPr>
          <a:xfrm>
            <a:off x="4122902" y="1093989"/>
            <a:ext cx="4389120" cy="402336"/>
          </a:xfrm>
          <a:prstGeom prst="rect">
            <a:avLst/>
          </a:prstGeom>
          <a:noFill/>
          <a:ln/>
        </p:spPr>
        <p:txBody>
          <a:bodyPr wrap="square" lIns="95250" tIns="95250" rIns="95250" bIns="95250" rtlCol="0" anchor="t">
            <a:spAutoFit/>
          </a:bodyPr>
          <a:lstStyle/>
          <a:p>
            <a:pPr algn="just" indent="0" marL="0">
              <a:lnSpc>
                <a:spcPct val="100000"/>
              </a:lnSpc>
              <a:spcBef>
                <a:spcPts val="375"/>
              </a:spcBef>
              <a:buNone/>
            </a:pPr>
            <a:r>
              <a:rPr lang="en-US" sz="1728" b="1" dirty="0">
                <a:solidFill>
                  <a:srgbClr val="52A9FF"/>
                </a:solidFill>
                <a:latin typeface="Microsoft Yahei" pitchFamily="34" charset="0"/>
                <a:ea typeface="Microsoft Yahei" pitchFamily="34" charset="-122"/>
                <a:cs typeface="Microsoft Yahei" pitchFamily="34" charset="-120"/>
              </a:rPr>
              <a:t>保罗·巴兰的贡献</a:t>
            </a:r>
            <a:endParaRPr lang="en-US" sz="1440" dirty="0"/>
          </a:p>
        </p:txBody>
      </p:sp>
      <p:sp>
        <p:nvSpPr>
          <p:cNvPr id="8" name="Text 3"/>
          <p:cNvSpPr/>
          <p:nvPr/>
        </p:nvSpPr>
        <p:spPr>
          <a:xfrm>
            <a:off x="4122902" y="1395741"/>
            <a:ext cx="4476025" cy="603504"/>
          </a:xfrm>
          <a:prstGeom prst="rect">
            <a:avLst/>
          </a:prstGeom>
          <a:noFill/>
          <a:ln/>
        </p:spPr>
        <p:txBody>
          <a:bodyPr wrap="square" lIns="95250" tIns="95250" rIns="95250" bIns="95250" rtlCol="0" anchor="t">
            <a:spAutoFit/>
          </a:bodyPr>
          <a:lstStyle/>
          <a:p>
            <a:pPr algn="just" indent="0" marL="0">
              <a:lnSpc>
                <a:spcPct val="100000"/>
              </a:lnSpc>
              <a:spcBef>
                <a:spcPts val="375"/>
              </a:spcBef>
              <a:buNone/>
            </a:pPr>
            <a:r>
              <a:rPr lang="en-US" sz="1152" dirty="0">
                <a:solidFill>
                  <a:srgbClr val="00070F"/>
                </a:solidFill>
                <a:latin typeface="Microsoft Yahei" pitchFamily="34" charset="0"/>
                <a:ea typeface="Microsoft Yahei" pitchFamily="34" charset="-122"/>
                <a:cs typeface="Microsoft Yahei" pitchFamily="34" charset="-120"/>
              </a:rPr>
              <a:t>保罗·巴兰在1950年代末期开始研究分布式网络架构，他的任务是为兰德公司开发一个能在核攻击后继续使用的通信系统。他的这一理念最终成为了互联网设计的基础之一。</a:t>
            </a:r>
            <a:endParaRPr lang="en-US" sz="1440" dirty="0"/>
          </a:p>
        </p:txBody>
      </p:sp>
      <p:sp>
        <p:nvSpPr>
          <p:cNvPr id="9" name="Text 4"/>
          <p:cNvSpPr/>
          <p:nvPr/>
        </p:nvSpPr>
        <p:spPr>
          <a:xfrm>
            <a:off x="4122902" y="2258934"/>
            <a:ext cx="4389120" cy="402336"/>
          </a:xfrm>
          <a:prstGeom prst="rect">
            <a:avLst/>
          </a:prstGeom>
          <a:noFill/>
          <a:ln/>
        </p:spPr>
        <p:txBody>
          <a:bodyPr wrap="square" lIns="95250" tIns="95250" rIns="95250" bIns="95250" rtlCol="0" anchor="t">
            <a:spAutoFit/>
          </a:bodyPr>
          <a:lstStyle/>
          <a:p>
            <a:pPr algn="just" indent="0" marL="0">
              <a:lnSpc>
                <a:spcPct val="100000"/>
              </a:lnSpc>
              <a:spcBef>
                <a:spcPts val="375"/>
              </a:spcBef>
              <a:buNone/>
            </a:pPr>
            <a:r>
              <a:rPr lang="en-US" sz="1728" b="1" dirty="0">
                <a:solidFill>
                  <a:srgbClr val="52A9FF"/>
                </a:solidFill>
                <a:latin typeface="Microsoft Yahei" pitchFamily="34" charset="0"/>
                <a:ea typeface="Microsoft Yahei" pitchFamily="34" charset="-122"/>
                <a:cs typeface="Microsoft Yahei" pitchFamily="34" charset="-120"/>
              </a:rPr>
              <a:t>集中式网络的脆弱性</a:t>
            </a:r>
            <a:endParaRPr lang="en-US" sz="1440" dirty="0"/>
          </a:p>
        </p:txBody>
      </p:sp>
      <p:sp>
        <p:nvSpPr>
          <p:cNvPr id="10" name="Text 5"/>
          <p:cNvSpPr/>
          <p:nvPr/>
        </p:nvSpPr>
        <p:spPr>
          <a:xfrm>
            <a:off x="4122902" y="2555200"/>
            <a:ext cx="4476025" cy="813816"/>
          </a:xfrm>
          <a:prstGeom prst="rect">
            <a:avLst/>
          </a:prstGeom>
          <a:noFill/>
          <a:ln/>
        </p:spPr>
        <p:txBody>
          <a:bodyPr wrap="square" lIns="95250" tIns="95250" rIns="95250" bIns="95250" rtlCol="0" anchor="t">
            <a:spAutoFit/>
          </a:bodyPr>
          <a:lstStyle/>
          <a:p>
            <a:pPr algn="just" indent="0" marL="0">
              <a:lnSpc>
                <a:spcPct val="100000"/>
              </a:lnSpc>
              <a:spcBef>
                <a:spcPts val="375"/>
              </a:spcBef>
              <a:buNone/>
            </a:pPr>
            <a:r>
              <a:rPr lang="en-US" sz="1152" dirty="0">
                <a:solidFill>
                  <a:srgbClr val="00070F"/>
                </a:solidFill>
                <a:latin typeface="Microsoft Yahei" pitchFamily="34" charset="0"/>
                <a:ea typeface="Microsoft Yahei" pitchFamily="34" charset="-122"/>
                <a:cs typeface="Microsoft Yahei" pitchFamily="34" charset="-120"/>
              </a:rPr>
              <a:t>巴兰认为，集中式的网络结构在面对攻击时非常脆弱，因此提出了分布式网络架构以增强系统的抗打击能力。这种设计理念使得网络更加稳定和可靠。</a:t>
            </a:r>
            <a:endParaRPr lang="en-US" sz="1440" dirty="0"/>
          </a:p>
        </p:txBody>
      </p:sp>
      <p:sp>
        <p:nvSpPr>
          <p:cNvPr id="11" name="Text 6"/>
          <p:cNvSpPr/>
          <p:nvPr/>
        </p:nvSpPr>
        <p:spPr>
          <a:xfrm>
            <a:off x="4122115" y="3522635"/>
            <a:ext cx="4389120" cy="402336"/>
          </a:xfrm>
          <a:prstGeom prst="rect">
            <a:avLst/>
          </a:prstGeom>
          <a:noFill/>
          <a:ln/>
        </p:spPr>
        <p:txBody>
          <a:bodyPr wrap="square" lIns="95250" tIns="95250" rIns="95250" bIns="95250" rtlCol="0" anchor="t">
            <a:spAutoFit/>
          </a:bodyPr>
          <a:lstStyle/>
          <a:p>
            <a:pPr algn="just" indent="0" marL="0">
              <a:lnSpc>
                <a:spcPct val="100000"/>
              </a:lnSpc>
              <a:spcBef>
                <a:spcPts val="375"/>
              </a:spcBef>
              <a:buNone/>
            </a:pPr>
            <a:r>
              <a:rPr lang="en-US" sz="1728" b="1" dirty="0">
                <a:solidFill>
                  <a:srgbClr val="52A9FF"/>
                </a:solidFill>
                <a:latin typeface="Microsoft Yahei" pitchFamily="34" charset="0"/>
                <a:ea typeface="Microsoft Yahei" pitchFamily="34" charset="-122"/>
                <a:cs typeface="Microsoft Yahei" pitchFamily="34" charset="-120"/>
              </a:rPr>
              <a:t>分布式网络架构的应用</a:t>
            </a:r>
            <a:endParaRPr lang="en-US" sz="1440" dirty="0"/>
          </a:p>
        </p:txBody>
      </p:sp>
      <p:sp>
        <p:nvSpPr>
          <p:cNvPr id="12" name="Text 7"/>
          <p:cNvSpPr/>
          <p:nvPr/>
        </p:nvSpPr>
        <p:spPr>
          <a:xfrm>
            <a:off x="4122902" y="3824695"/>
            <a:ext cx="4476025" cy="813816"/>
          </a:xfrm>
          <a:prstGeom prst="rect">
            <a:avLst/>
          </a:prstGeom>
          <a:noFill/>
          <a:ln/>
        </p:spPr>
        <p:txBody>
          <a:bodyPr wrap="square" lIns="95250" tIns="95250" rIns="95250" bIns="95250" rtlCol="0" anchor="t">
            <a:spAutoFit/>
          </a:bodyPr>
          <a:lstStyle/>
          <a:p>
            <a:pPr algn="just" indent="0" marL="0">
              <a:lnSpc>
                <a:spcPct val="100000"/>
              </a:lnSpc>
              <a:spcBef>
                <a:spcPts val="375"/>
              </a:spcBef>
              <a:buNone/>
            </a:pPr>
            <a:r>
              <a:rPr lang="en-US" sz="1152" dirty="0">
                <a:solidFill>
                  <a:srgbClr val="00070F"/>
                </a:solidFill>
                <a:latin typeface="Microsoft Yahei" pitchFamily="34" charset="0"/>
                <a:ea typeface="Microsoft Yahei" pitchFamily="34" charset="-122"/>
                <a:cs typeface="Microsoft Yahei" pitchFamily="34" charset="-120"/>
              </a:rPr>
              <a:t>分布式网络架构不仅被应用于军事领域，还广泛应用于民用领域，如互联网、云计算等。这种架构使得网络更加灵活和可扩展，满足了现代社会对信息传输的需求。</a:t>
            </a:r>
            <a:endParaRPr lang="en-US" sz="1440" dirty="0"/>
          </a:p>
        </p:txBody>
      </p:sp>
      <p:sp>
        <p:nvSpPr>
          <p:cNvPr id="13" name="Shape 8"/>
          <p:cNvSpPr/>
          <p:nvPr/>
        </p:nvSpPr>
        <p:spPr>
          <a:xfrm>
            <a:off x="2673371" y="1805964"/>
            <a:ext cx="499914" cy="0"/>
          </a:xfrm>
          <a:custGeom>
            <a:avLst/>
            <a:gdLst/>
            <a:ahLst/>
            <a:cxnLst/>
            <a:rect l="l" t="t" r="r" b="b"/>
            <a:pathLst>
              <a:path w="499914" h="0">
                <a:moveTo>
                  <a:pt x="0" y="0"/>
                </a:moveTo>
                <a:moveTo>
                  <a:pt x="0" y="0"/>
                </a:moveTo>
                <a:lnTo>
                  <a:pt x="499914" y="0"/>
                </a:lnTo>
              </a:path>
            </a:pathLst>
          </a:custGeom>
          <a:noFill/>
          <a:ln w="19050">
            <a:solidFill>
              <a:srgbClr val="257CE5"/>
            </a:solidFill>
            <a:prstDash val="solid"/>
            <a:headEnd type="none"/>
            <a:tailEnd type="arrow"/>
          </a:ln>
        </p:spPr>
      </p:sp>
      <p:sp>
        <p:nvSpPr>
          <p:cNvPr id="14" name="Shape 9"/>
          <p:cNvSpPr/>
          <p:nvPr/>
        </p:nvSpPr>
        <p:spPr>
          <a:xfrm>
            <a:off x="3162037" y="2856649"/>
            <a:ext cx="350493" cy="0"/>
          </a:xfrm>
          <a:custGeom>
            <a:avLst/>
            <a:gdLst/>
            <a:ahLst/>
            <a:cxnLst/>
            <a:rect l="l" t="t" r="r" b="b"/>
            <a:pathLst>
              <a:path w="350493" h="0">
                <a:moveTo>
                  <a:pt x="0" y="0"/>
                </a:moveTo>
                <a:moveTo>
                  <a:pt x="0" y="0"/>
                </a:moveTo>
                <a:lnTo>
                  <a:pt x="350493" y="0"/>
                </a:lnTo>
              </a:path>
            </a:pathLst>
          </a:custGeom>
          <a:noFill/>
          <a:ln w="19050">
            <a:solidFill>
              <a:srgbClr val="257CE5"/>
            </a:solidFill>
            <a:prstDash val="solid"/>
            <a:headEnd type="none"/>
            <a:tailEnd type="arrow"/>
          </a:ln>
        </p:spPr>
      </p:sp>
      <p:sp>
        <p:nvSpPr>
          <p:cNvPr id="15" name="Shape 10"/>
          <p:cNvSpPr/>
          <p:nvPr/>
        </p:nvSpPr>
        <p:spPr>
          <a:xfrm>
            <a:off x="2804600" y="4003258"/>
            <a:ext cx="1103131" cy="0"/>
          </a:xfrm>
          <a:custGeom>
            <a:avLst/>
            <a:gdLst/>
            <a:ahLst/>
            <a:cxnLst/>
            <a:rect l="l" t="t" r="r" b="b"/>
            <a:pathLst>
              <a:path w="1103131" h="0">
                <a:moveTo>
                  <a:pt x="0" y="0"/>
                </a:moveTo>
                <a:moveTo>
                  <a:pt x="0" y="0"/>
                </a:moveTo>
                <a:lnTo>
                  <a:pt x="1103131" y="0"/>
                </a:lnTo>
              </a:path>
            </a:pathLst>
          </a:custGeom>
          <a:noFill/>
          <a:ln w="19050">
            <a:solidFill>
              <a:srgbClr val="257CE5"/>
            </a:solidFill>
            <a:prstDash val="solid"/>
            <a:headEnd type="none"/>
            <a:tailEnd type="arrow"/>
          </a:ln>
        </p:spPr>
      </p:sp>
      <p:sp>
        <p:nvSpPr>
          <p:cNvPr id="16" name="Text 11"/>
          <p:cNvSpPr/>
          <p:nvPr/>
        </p:nvSpPr>
        <p:spPr>
          <a:xfrm>
            <a:off x="1838595" y="1558724"/>
            <a:ext cx="794446" cy="594360"/>
          </a:xfrm>
          <a:prstGeom prst="rect">
            <a:avLst/>
          </a:prstGeom>
          <a:noFill/>
          <a:ln/>
        </p:spPr>
        <p:txBody>
          <a:bodyPr wrap="square" lIns="95250" tIns="95250" rIns="95250" bIns="95250" rtlCol="0" anchor="t">
            <a:spAutoFit/>
          </a:bodyPr>
          <a:lstStyle/>
          <a:p>
            <a:pPr algn="ctr" indent="0" marL="0">
              <a:lnSpc>
                <a:spcPct val="112500"/>
              </a:lnSpc>
              <a:spcBef>
                <a:spcPts val="375"/>
              </a:spcBef>
              <a:buNone/>
            </a:pPr>
            <a:r>
              <a:rPr lang="en-US" sz="2160" b="1" dirty="0">
                <a:solidFill>
                  <a:srgbClr val="FFFFFF"/>
                </a:solidFill>
                <a:latin typeface="Microsoft Yahei" pitchFamily="34" charset="0"/>
                <a:ea typeface="Microsoft Yahei" pitchFamily="34" charset="-122"/>
                <a:cs typeface="Microsoft Yahei" pitchFamily="34" charset="-120"/>
              </a:rPr>
              <a:t>01</a:t>
            </a:r>
            <a:endParaRPr lang="en-US" sz="1440" dirty="0"/>
          </a:p>
        </p:txBody>
      </p:sp>
      <p:sp>
        <p:nvSpPr>
          <p:cNvPr id="17" name="Text 12"/>
          <p:cNvSpPr/>
          <p:nvPr/>
        </p:nvSpPr>
        <p:spPr>
          <a:xfrm>
            <a:off x="1605529" y="2616316"/>
            <a:ext cx="1312181" cy="594360"/>
          </a:xfrm>
          <a:prstGeom prst="rect">
            <a:avLst/>
          </a:prstGeom>
          <a:noFill/>
          <a:ln/>
        </p:spPr>
        <p:txBody>
          <a:bodyPr wrap="square" lIns="95250" tIns="95250" rIns="95250" bIns="95250" rtlCol="0" anchor="t">
            <a:spAutoFit/>
          </a:bodyPr>
          <a:lstStyle/>
          <a:p>
            <a:pPr algn="ctr" indent="0" marL="0">
              <a:lnSpc>
                <a:spcPct val="112500"/>
              </a:lnSpc>
              <a:spcBef>
                <a:spcPts val="375"/>
              </a:spcBef>
              <a:buNone/>
            </a:pPr>
            <a:r>
              <a:rPr lang="en-US" sz="2160" b="1" dirty="0">
                <a:solidFill>
                  <a:srgbClr val="FFFFFF"/>
                </a:solidFill>
                <a:latin typeface="Microsoft Yahei" pitchFamily="34" charset="0"/>
                <a:ea typeface="Microsoft Yahei" pitchFamily="34" charset="-122"/>
                <a:cs typeface="Microsoft Yahei" pitchFamily="34" charset="-120"/>
              </a:rPr>
              <a:t>02</a:t>
            </a:r>
            <a:endParaRPr lang="en-US" sz="1440" dirty="0"/>
          </a:p>
        </p:txBody>
      </p:sp>
      <p:sp>
        <p:nvSpPr>
          <p:cNvPr id="18" name="Text 13"/>
          <p:cNvSpPr/>
          <p:nvPr/>
        </p:nvSpPr>
        <p:spPr>
          <a:xfrm>
            <a:off x="1426313" y="3754199"/>
            <a:ext cx="1670613" cy="594360"/>
          </a:xfrm>
          <a:prstGeom prst="rect">
            <a:avLst/>
          </a:prstGeom>
          <a:noFill/>
          <a:ln/>
        </p:spPr>
        <p:txBody>
          <a:bodyPr wrap="square" lIns="95250" tIns="95250" rIns="95250" bIns="95250" rtlCol="0" anchor="t">
            <a:spAutoFit/>
          </a:bodyPr>
          <a:lstStyle/>
          <a:p>
            <a:pPr algn="ctr" indent="0" marL="0">
              <a:lnSpc>
                <a:spcPct val="112500"/>
              </a:lnSpc>
              <a:spcBef>
                <a:spcPts val="375"/>
              </a:spcBef>
              <a:buNone/>
            </a:pPr>
            <a:r>
              <a:rPr lang="en-US" sz="2160" b="1" dirty="0">
                <a:solidFill>
                  <a:srgbClr val="FFFFFF"/>
                </a:solidFill>
                <a:latin typeface="Microsoft Yahei" pitchFamily="34" charset="0"/>
                <a:ea typeface="Microsoft Yahei" pitchFamily="34" charset="-122"/>
                <a:cs typeface="Microsoft Yahei" pitchFamily="34" charset="-120"/>
              </a:rPr>
              <a:t>03</a:t>
            </a:r>
            <a:endParaRPr lang="en-US" sz="144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Shape 0"/>
          <p:cNvSpPr/>
          <p:nvPr/>
        </p:nvSpPr>
        <p:spPr>
          <a:xfrm>
            <a:off x="216972" y="153681"/>
            <a:ext cx="8737271" cy="411480"/>
          </a:xfrm>
          <a:custGeom>
            <a:avLst/>
            <a:gdLst/>
            <a:ahLst/>
            <a:cxnLst/>
            <a:rect l="l" t="t" r="r" b="b"/>
            <a:pathLst>
              <a:path w="8737271" h="411480">
                <a:moveTo>
                  <a:pt x="205740" y="0"/>
                </a:moveTo>
                <a:moveTo>
                  <a:pt x="205740" y="0"/>
                </a:moveTo>
                <a:lnTo>
                  <a:pt x="8531531" y="0"/>
                </a:lnTo>
                <a:quadBezTo>
                  <a:pt x="8737271" y="0"/>
                  <a:pt x="8737271" y="205740"/>
                </a:quadBezTo>
                <a:lnTo>
                  <a:pt x="8737271" y="205740"/>
                </a:lnTo>
                <a:quadBezTo>
                  <a:pt x="8737271" y="411480"/>
                  <a:pt x="8531531" y="411480"/>
                </a:quadBezTo>
                <a:lnTo>
                  <a:pt x="205740" y="411480"/>
                </a:lnTo>
                <a:quadBezTo>
                  <a:pt x="0" y="411480"/>
                  <a:pt x="0" y="205740"/>
                </a:quadBezTo>
                <a:lnTo>
                  <a:pt x="0" y="205740"/>
                </a:lnTo>
                <a:quadBezTo>
                  <a:pt x="0" y="0"/>
                  <a:pt x="205740" y="0"/>
                </a:quadBezTo>
                <a:close/>
              </a:path>
            </a:pathLst>
          </a:custGeom>
          <a:solidFill>
            <a:srgbClr val="257CE5"/>
          </a:solidFill>
          <a:ln/>
        </p:spPr>
      </p:sp>
      <p:sp>
        <p:nvSpPr>
          <p:cNvPr id="3" name="Text 1"/>
          <p:cNvSpPr/>
          <p:nvPr/>
        </p:nvSpPr>
        <p:spPr>
          <a:xfrm>
            <a:off x="349571" y="67884"/>
            <a:ext cx="8005161" cy="583073"/>
          </a:xfrm>
          <a:prstGeom prst="rect">
            <a:avLst/>
          </a:prstGeom>
          <a:noFill/>
          <a:ln/>
        </p:spPr>
        <p:txBody>
          <a:bodyPr wrap="square" lIns="95250" tIns="95250" rIns="95250" bIns="95250" rtlCol="0" anchor="t">
            <a:spAutoFit/>
          </a:bodyPr>
          <a:lstStyle/>
          <a:p>
            <a:pPr indent="0" marL="0">
              <a:lnSpc>
                <a:spcPct val="112500"/>
              </a:lnSpc>
              <a:spcBef>
                <a:spcPts val="375"/>
              </a:spcBef>
              <a:buNone/>
            </a:pPr>
            <a:r>
              <a:rPr lang="en-US" sz="2016" b="1" dirty="0">
                <a:solidFill>
                  <a:srgbClr val="FFFFFF"/>
                </a:solidFill>
                <a:latin typeface="微软雅黑" pitchFamily="34" charset="0"/>
                <a:ea typeface="微软雅黑" pitchFamily="34" charset="-122"/>
                <a:cs typeface="微软雅黑" pitchFamily="34" charset="-120"/>
              </a:rPr>
              <a:t>网络冗余与替代路径重要性</a:t>
            </a:r>
            <a:endParaRPr lang="en-US" sz="1440" dirty="0"/>
          </a:p>
        </p:txBody>
      </p:sp>
      <p:sp>
        <p:nvSpPr>
          <p:cNvPr id="4" name="Shape 2"/>
          <p:cNvSpPr/>
          <p:nvPr/>
        </p:nvSpPr>
        <p:spPr>
          <a:xfrm>
            <a:off x="801601" y="1138322"/>
            <a:ext cx="528891" cy="391522"/>
          </a:xfrm>
          <a:custGeom>
            <a:avLst/>
            <a:gdLst/>
            <a:ahLst/>
            <a:cxnLst/>
            <a:rect l="l" t="t" r="r" b="b"/>
            <a:pathLst>
              <a:path w="528891" h="391522">
                <a:moveTo>
                  <a:pt x="0" y="0"/>
                </a:moveTo>
                <a:moveTo>
                  <a:pt x="0" y="0"/>
                </a:moveTo>
                <a:lnTo>
                  <a:pt x="528891" y="0"/>
                </a:lnTo>
                <a:lnTo>
                  <a:pt x="528891" y="391522"/>
                </a:lnTo>
                <a:lnTo>
                  <a:pt x="0" y="391522"/>
                </a:lnTo>
                <a:close/>
              </a:path>
            </a:pathLst>
          </a:custGeom>
          <a:solidFill>
            <a:srgbClr val="0084FF"/>
          </a:solidFill>
          <a:ln/>
        </p:spPr>
      </p:sp>
      <p:sp>
        <p:nvSpPr>
          <p:cNvPr id="5" name="Shape 3"/>
          <p:cNvSpPr/>
          <p:nvPr/>
        </p:nvSpPr>
        <p:spPr>
          <a:xfrm>
            <a:off x="1330124" y="1132915"/>
            <a:ext cx="2944368" cy="1645920"/>
          </a:xfrm>
          <a:custGeom>
            <a:avLst/>
            <a:gdLst/>
            <a:ahLst/>
            <a:cxnLst/>
            <a:rect l="l" t="t" r="r" b="b"/>
            <a:pathLst>
              <a:path w="2944368" h="1645920">
                <a:moveTo>
                  <a:pt x="0" y="0"/>
                </a:moveTo>
                <a:moveTo>
                  <a:pt x="0" y="0"/>
                </a:moveTo>
                <a:lnTo>
                  <a:pt x="2944368" y="0"/>
                </a:lnTo>
                <a:lnTo>
                  <a:pt x="2944368" y="1645920"/>
                </a:lnTo>
                <a:lnTo>
                  <a:pt x="0" y="1645920"/>
                </a:lnTo>
                <a:close/>
              </a:path>
            </a:pathLst>
          </a:custGeom>
          <a:solidFill>
            <a:srgbClr val="0084FF">
              <a:alpha val="10000"/>
            </a:srgbClr>
          </a:solidFill>
          <a:ln/>
        </p:spPr>
      </p:sp>
      <p:sp>
        <p:nvSpPr>
          <p:cNvPr id="6" name="Shape 4"/>
          <p:cNvSpPr/>
          <p:nvPr/>
        </p:nvSpPr>
        <p:spPr>
          <a:xfrm>
            <a:off x="5495514" y="1529844"/>
            <a:ext cx="2944368" cy="1645920"/>
          </a:xfrm>
          <a:custGeom>
            <a:avLst/>
            <a:gdLst/>
            <a:ahLst/>
            <a:cxnLst/>
            <a:rect l="l" t="t" r="r" b="b"/>
            <a:pathLst>
              <a:path w="2944368" h="1645920">
                <a:moveTo>
                  <a:pt x="0" y="0"/>
                </a:moveTo>
                <a:moveTo>
                  <a:pt x="0" y="0"/>
                </a:moveTo>
                <a:lnTo>
                  <a:pt x="2944368" y="0"/>
                </a:lnTo>
                <a:lnTo>
                  <a:pt x="2944368" y="1645920"/>
                </a:lnTo>
                <a:lnTo>
                  <a:pt x="0" y="1645920"/>
                </a:lnTo>
                <a:close/>
              </a:path>
            </a:pathLst>
          </a:custGeom>
          <a:solidFill>
            <a:srgbClr val="0084FF">
              <a:alpha val="10000"/>
            </a:srgbClr>
          </a:solidFill>
          <a:ln/>
        </p:spPr>
      </p:sp>
      <p:sp>
        <p:nvSpPr>
          <p:cNvPr id="7" name="Shape 5"/>
          <p:cNvSpPr/>
          <p:nvPr/>
        </p:nvSpPr>
        <p:spPr>
          <a:xfrm>
            <a:off x="2206032" y="3066458"/>
            <a:ext cx="2944368" cy="1645920"/>
          </a:xfrm>
          <a:custGeom>
            <a:avLst/>
            <a:gdLst/>
            <a:ahLst/>
            <a:cxnLst/>
            <a:rect l="l" t="t" r="r" b="b"/>
            <a:pathLst>
              <a:path w="2944368" h="1645920">
                <a:moveTo>
                  <a:pt x="0" y="0"/>
                </a:moveTo>
                <a:moveTo>
                  <a:pt x="0" y="0"/>
                </a:moveTo>
                <a:lnTo>
                  <a:pt x="2944368" y="0"/>
                </a:lnTo>
                <a:lnTo>
                  <a:pt x="2944368" y="1645920"/>
                </a:lnTo>
                <a:lnTo>
                  <a:pt x="0" y="1645920"/>
                </a:lnTo>
                <a:close/>
              </a:path>
            </a:pathLst>
          </a:custGeom>
          <a:solidFill>
            <a:srgbClr val="0084FF">
              <a:alpha val="10000"/>
            </a:srgbClr>
          </a:solidFill>
          <a:ln/>
        </p:spPr>
      </p:sp>
      <p:sp>
        <p:nvSpPr>
          <p:cNvPr id="8" name="Text 6"/>
          <p:cNvSpPr/>
          <p:nvPr/>
        </p:nvSpPr>
        <p:spPr>
          <a:xfrm>
            <a:off x="703661" y="1129178"/>
            <a:ext cx="688194" cy="402336"/>
          </a:xfrm>
          <a:prstGeom prst="rect">
            <a:avLst/>
          </a:prstGeom>
          <a:noFill/>
          <a:ln/>
        </p:spPr>
        <p:txBody>
          <a:bodyPr wrap="square" lIns="95250" tIns="95250" rIns="95250" bIns="95250" rtlCol="0" anchor="t">
            <a:spAutoFit/>
          </a:bodyPr>
          <a:lstStyle/>
          <a:p>
            <a:pPr algn="ctr" indent="0" marL="0">
              <a:lnSpc>
                <a:spcPct val="100000"/>
              </a:lnSpc>
              <a:spcBef>
                <a:spcPts val="375"/>
              </a:spcBef>
              <a:buNone/>
            </a:pPr>
            <a:r>
              <a:rPr lang="en-US" sz="1728" b="1" dirty="0">
                <a:solidFill>
                  <a:srgbClr val="FFFFFF"/>
                </a:solidFill>
                <a:latin typeface="Microsoft Yahei" pitchFamily="34" charset="0"/>
                <a:ea typeface="Microsoft Yahei" pitchFamily="34" charset="-122"/>
                <a:cs typeface="Microsoft Yahei" pitchFamily="34" charset="-120"/>
              </a:rPr>
              <a:t>01</a:t>
            </a:r>
            <a:endParaRPr lang="en-US" sz="1440" dirty="0"/>
          </a:p>
        </p:txBody>
      </p:sp>
      <p:sp>
        <p:nvSpPr>
          <p:cNvPr id="9" name="Text 7"/>
          <p:cNvSpPr/>
          <p:nvPr/>
        </p:nvSpPr>
        <p:spPr>
          <a:xfrm>
            <a:off x="1330491" y="1187779"/>
            <a:ext cx="2944001" cy="402336"/>
          </a:xfrm>
          <a:prstGeom prst="rect">
            <a:avLst/>
          </a:prstGeom>
          <a:noFill/>
          <a:ln/>
        </p:spPr>
        <p:txBody>
          <a:bodyPr wrap="square" lIns="95250" tIns="95250" rIns="95250" bIns="95250" rtlCol="0" anchor="t">
            <a:spAutoFit/>
          </a:bodyPr>
          <a:lstStyle/>
          <a:p>
            <a:pPr indent="0" marL="0">
              <a:lnSpc>
                <a:spcPct val="100000"/>
              </a:lnSpc>
              <a:spcBef>
                <a:spcPts val="375"/>
              </a:spcBef>
              <a:buNone/>
            </a:pPr>
            <a:r>
              <a:rPr lang="en-US" sz="1728" b="1" dirty="0">
                <a:solidFill>
                  <a:srgbClr val="257CE5"/>
                </a:solidFill>
                <a:latin typeface="Microsoft Yahei" pitchFamily="34" charset="0"/>
                <a:ea typeface="Microsoft Yahei" pitchFamily="34" charset="-122"/>
                <a:cs typeface="Microsoft Yahei" pitchFamily="34" charset="-120"/>
              </a:rPr>
              <a:t>提高系统抗打击能力</a:t>
            </a:r>
            <a:endParaRPr lang="en-US" sz="1440" dirty="0"/>
          </a:p>
        </p:txBody>
      </p:sp>
      <p:sp>
        <p:nvSpPr>
          <p:cNvPr id="10" name="Text 8"/>
          <p:cNvSpPr/>
          <p:nvPr/>
        </p:nvSpPr>
        <p:spPr>
          <a:xfrm>
            <a:off x="1330491" y="1489531"/>
            <a:ext cx="2944368" cy="1024128"/>
          </a:xfrm>
          <a:prstGeom prst="rect">
            <a:avLst/>
          </a:prstGeom>
          <a:noFill/>
          <a:ln/>
        </p:spPr>
        <p:txBody>
          <a:bodyPr wrap="square" lIns="95250" tIns="95250" rIns="95250" bIns="95250" rtlCol="0" anchor="t">
            <a:spAutoFit/>
          </a:bodyPr>
          <a:lstStyle/>
          <a:p>
            <a:pPr algn="just" indent="0" marL="0">
              <a:lnSpc>
                <a:spcPct val="100000"/>
              </a:lnSpc>
              <a:spcBef>
                <a:spcPts val="375"/>
              </a:spcBef>
              <a:buNone/>
            </a:pPr>
            <a:r>
              <a:rPr lang="en-US" sz="1152" dirty="0">
                <a:solidFill>
                  <a:srgbClr val="00070F"/>
                </a:solidFill>
                <a:latin typeface="Microsoft Yahei" pitchFamily="34" charset="0"/>
                <a:ea typeface="Microsoft Yahei" pitchFamily="34" charset="-122"/>
                <a:cs typeface="Microsoft Yahei" pitchFamily="34" charset="-120"/>
              </a:rPr>
              <a:t>网络冗余与替代路径的设计，通过提供多条通信路径，确保在部分网络节点或连接失效时，用户仍能保持联系，显著提高了系统的抗打击能力。</a:t>
            </a:r>
            <a:endParaRPr lang="en-US" sz="1440" dirty="0"/>
          </a:p>
        </p:txBody>
      </p:sp>
      <p:sp>
        <p:nvSpPr>
          <p:cNvPr id="11" name="Text 9"/>
          <p:cNvSpPr/>
          <p:nvPr/>
        </p:nvSpPr>
        <p:spPr>
          <a:xfrm>
            <a:off x="5495971" y="1584691"/>
            <a:ext cx="2944368" cy="402336"/>
          </a:xfrm>
          <a:prstGeom prst="rect">
            <a:avLst/>
          </a:prstGeom>
          <a:noFill/>
          <a:ln/>
        </p:spPr>
        <p:txBody>
          <a:bodyPr wrap="square" lIns="95250" tIns="95250" rIns="95250" bIns="95250" rtlCol="0" anchor="t">
            <a:spAutoFit/>
          </a:bodyPr>
          <a:lstStyle/>
          <a:p>
            <a:pPr indent="0" marL="0">
              <a:lnSpc>
                <a:spcPct val="100000"/>
              </a:lnSpc>
              <a:spcBef>
                <a:spcPts val="375"/>
              </a:spcBef>
              <a:buNone/>
            </a:pPr>
            <a:r>
              <a:rPr lang="en-US" sz="1728" b="1" dirty="0">
                <a:solidFill>
                  <a:srgbClr val="257CE5"/>
                </a:solidFill>
                <a:latin typeface="Microsoft Yahei" pitchFamily="34" charset="0"/>
                <a:ea typeface="Microsoft Yahei" pitchFamily="34" charset="-122"/>
                <a:cs typeface="Microsoft Yahei" pitchFamily="34" charset="-120"/>
              </a:rPr>
              <a:t>增强通信系统稳定性</a:t>
            </a:r>
            <a:endParaRPr lang="en-US" sz="1440" dirty="0"/>
          </a:p>
        </p:txBody>
      </p:sp>
      <p:sp>
        <p:nvSpPr>
          <p:cNvPr id="12" name="Text 10"/>
          <p:cNvSpPr/>
          <p:nvPr/>
        </p:nvSpPr>
        <p:spPr>
          <a:xfrm>
            <a:off x="5495514" y="1886460"/>
            <a:ext cx="2944368" cy="1024128"/>
          </a:xfrm>
          <a:prstGeom prst="rect">
            <a:avLst/>
          </a:prstGeom>
          <a:noFill/>
          <a:ln/>
        </p:spPr>
        <p:txBody>
          <a:bodyPr wrap="square" lIns="95250" tIns="95250" rIns="95250" bIns="95250" rtlCol="0" anchor="t">
            <a:spAutoFit/>
          </a:bodyPr>
          <a:lstStyle/>
          <a:p>
            <a:pPr algn="just" indent="0" marL="0">
              <a:lnSpc>
                <a:spcPct val="100000"/>
              </a:lnSpc>
              <a:spcBef>
                <a:spcPts val="375"/>
              </a:spcBef>
              <a:buNone/>
            </a:pPr>
            <a:r>
              <a:rPr lang="en-US" sz="1152" dirty="0">
                <a:solidFill>
                  <a:srgbClr val="00070F"/>
                </a:solidFill>
                <a:latin typeface="Microsoft Yahei" pitchFamily="34" charset="0"/>
                <a:ea typeface="Microsoft Yahei" pitchFamily="34" charset="-122"/>
                <a:cs typeface="Microsoft Yahei" pitchFamily="34" charset="-120"/>
              </a:rPr>
              <a:t>分布式网络架构通过冗余和替代路径的设置，有效分散了网络流量，减少了单点故障的风险，从而增强了整个通信系统的稳定性。</a:t>
            </a:r>
            <a:endParaRPr lang="en-US" sz="1440" dirty="0"/>
          </a:p>
        </p:txBody>
      </p:sp>
      <p:sp>
        <p:nvSpPr>
          <p:cNvPr id="13" name="Text 11"/>
          <p:cNvSpPr/>
          <p:nvPr/>
        </p:nvSpPr>
        <p:spPr>
          <a:xfrm>
            <a:off x="2206075" y="3120882"/>
            <a:ext cx="2944001" cy="402336"/>
          </a:xfrm>
          <a:prstGeom prst="rect">
            <a:avLst/>
          </a:prstGeom>
          <a:noFill/>
          <a:ln/>
        </p:spPr>
        <p:txBody>
          <a:bodyPr wrap="square" lIns="95250" tIns="95250" rIns="95250" bIns="95250" rtlCol="0" anchor="t">
            <a:spAutoFit/>
          </a:bodyPr>
          <a:lstStyle/>
          <a:p>
            <a:pPr indent="0" marL="0">
              <a:lnSpc>
                <a:spcPct val="100000"/>
              </a:lnSpc>
              <a:spcBef>
                <a:spcPts val="375"/>
              </a:spcBef>
              <a:buNone/>
            </a:pPr>
            <a:r>
              <a:rPr lang="en-US" sz="1728" b="1" dirty="0">
                <a:solidFill>
                  <a:srgbClr val="257CE5"/>
                </a:solidFill>
                <a:latin typeface="Microsoft Yahei" pitchFamily="34" charset="0"/>
                <a:ea typeface="Microsoft Yahei" pitchFamily="34" charset="-122"/>
                <a:cs typeface="Microsoft Yahei" pitchFamily="34" charset="-120"/>
              </a:rPr>
              <a:t>确保通信连续性</a:t>
            </a:r>
            <a:endParaRPr lang="en-US" sz="1440" dirty="0"/>
          </a:p>
        </p:txBody>
      </p:sp>
      <p:sp>
        <p:nvSpPr>
          <p:cNvPr id="14" name="Text 12"/>
          <p:cNvSpPr/>
          <p:nvPr/>
        </p:nvSpPr>
        <p:spPr>
          <a:xfrm>
            <a:off x="2206075" y="3422634"/>
            <a:ext cx="2944368" cy="1024128"/>
          </a:xfrm>
          <a:prstGeom prst="rect">
            <a:avLst/>
          </a:prstGeom>
          <a:noFill/>
          <a:ln/>
        </p:spPr>
        <p:txBody>
          <a:bodyPr wrap="square" lIns="95250" tIns="95250" rIns="95250" bIns="95250" rtlCol="0" anchor="t">
            <a:spAutoFit/>
          </a:bodyPr>
          <a:lstStyle/>
          <a:p>
            <a:pPr algn="just" indent="0" marL="0">
              <a:lnSpc>
                <a:spcPct val="100000"/>
              </a:lnSpc>
              <a:spcBef>
                <a:spcPts val="375"/>
              </a:spcBef>
              <a:buNone/>
            </a:pPr>
            <a:r>
              <a:rPr lang="en-US" sz="1152" dirty="0">
                <a:solidFill>
                  <a:srgbClr val="00070F"/>
                </a:solidFill>
                <a:latin typeface="Microsoft Yahei" pitchFamily="34" charset="0"/>
                <a:ea typeface="Microsoft Yahei" pitchFamily="34" charset="-122"/>
                <a:cs typeface="Microsoft Yahei" pitchFamily="34" charset="-120"/>
              </a:rPr>
              <a:t>在面对网络攻击或自然灾害等不可预见事件时，网络冗余与替代路径能够保证至少一条通信路径的畅通，确保了通信的连续性和可靠性。</a:t>
            </a:r>
            <a:endParaRPr lang="en-US" sz="1440" dirty="0"/>
          </a:p>
        </p:txBody>
      </p:sp>
      <p:sp>
        <p:nvSpPr>
          <p:cNvPr id="15" name="Shape 13"/>
          <p:cNvSpPr/>
          <p:nvPr/>
        </p:nvSpPr>
        <p:spPr>
          <a:xfrm>
            <a:off x="1677184" y="3071780"/>
            <a:ext cx="528891" cy="391522"/>
          </a:xfrm>
          <a:custGeom>
            <a:avLst/>
            <a:gdLst/>
            <a:ahLst/>
            <a:cxnLst/>
            <a:rect l="l" t="t" r="r" b="b"/>
            <a:pathLst>
              <a:path w="528891" h="391522">
                <a:moveTo>
                  <a:pt x="0" y="0"/>
                </a:moveTo>
                <a:moveTo>
                  <a:pt x="0" y="0"/>
                </a:moveTo>
                <a:lnTo>
                  <a:pt x="528891" y="0"/>
                </a:lnTo>
                <a:lnTo>
                  <a:pt x="528891" y="391522"/>
                </a:lnTo>
                <a:lnTo>
                  <a:pt x="0" y="391522"/>
                </a:lnTo>
                <a:close/>
              </a:path>
            </a:pathLst>
          </a:custGeom>
          <a:solidFill>
            <a:srgbClr val="0084FF"/>
          </a:solidFill>
          <a:ln/>
        </p:spPr>
      </p:sp>
      <p:sp>
        <p:nvSpPr>
          <p:cNvPr id="16" name="Text 14"/>
          <p:cNvSpPr/>
          <p:nvPr/>
        </p:nvSpPr>
        <p:spPr>
          <a:xfrm>
            <a:off x="1604032" y="3066373"/>
            <a:ext cx="650309" cy="402336"/>
          </a:xfrm>
          <a:prstGeom prst="rect">
            <a:avLst/>
          </a:prstGeom>
          <a:noFill/>
          <a:ln/>
        </p:spPr>
        <p:txBody>
          <a:bodyPr wrap="square" lIns="95250" tIns="95250" rIns="95250" bIns="95250" rtlCol="0" anchor="t">
            <a:spAutoFit/>
          </a:bodyPr>
          <a:lstStyle/>
          <a:p>
            <a:pPr algn="ctr" indent="0" marL="0">
              <a:lnSpc>
                <a:spcPct val="100000"/>
              </a:lnSpc>
              <a:spcBef>
                <a:spcPts val="375"/>
              </a:spcBef>
              <a:buNone/>
            </a:pPr>
            <a:r>
              <a:rPr lang="en-US" sz="1728" b="1" dirty="0">
                <a:solidFill>
                  <a:srgbClr val="FFFFFF"/>
                </a:solidFill>
                <a:latin typeface="Microsoft Yahei" pitchFamily="34" charset="0"/>
                <a:ea typeface="Microsoft Yahei" pitchFamily="34" charset="-122"/>
                <a:cs typeface="Microsoft Yahei" pitchFamily="34" charset="-120"/>
              </a:rPr>
              <a:t>02</a:t>
            </a:r>
            <a:endParaRPr lang="en-US" sz="1440" dirty="0"/>
          </a:p>
        </p:txBody>
      </p:sp>
      <p:sp>
        <p:nvSpPr>
          <p:cNvPr id="17" name="Shape 15"/>
          <p:cNvSpPr/>
          <p:nvPr/>
        </p:nvSpPr>
        <p:spPr>
          <a:xfrm>
            <a:off x="4966302" y="1535251"/>
            <a:ext cx="528891" cy="391522"/>
          </a:xfrm>
          <a:custGeom>
            <a:avLst/>
            <a:gdLst/>
            <a:ahLst/>
            <a:cxnLst/>
            <a:rect l="l" t="t" r="r" b="b"/>
            <a:pathLst>
              <a:path w="528891" h="391522">
                <a:moveTo>
                  <a:pt x="0" y="0"/>
                </a:moveTo>
                <a:moveTo>
                  <a:pt x="0" y="0"/>
                </a:moveTo>
                <a:lnTo>
                  <a:pt x="528891" y="0"/>
                </a:lnTo>
                <a:lnTo>
                  <a:pt x="528891" y="391522"/>
                </a:lnTo>
                <a:lnTo>
                  <a:pt x="0" y="391522"/>
                </a:lnTo>
                <a:close/>
              </a:path>
            </a:pathLst>
          </a:custGeom>
          <a:solidFill>
            <a:srgbClr val="0084FF"/>
          </a:solidFill>
          <a:ln/>
        </p:spPr>
      </p:sp>
      <p:sp>
        <p:nvSpPr>
          <p:cNvPr id="18" name="Text 16"/>
          <p:cNvSpPr/>
          <p:nvPr/>
        </p:nvSpPr>
        <p:spPr>
          <a:xfrm>
            <a:off x="4847430" y="1529844"/>
            <a:ext cx="739524" cy="402336"/>
          </a:xfrm>
          <a:prstGeom prst="rect">
            <a:avLst/>
          </a:prstGeom>
          <a:noFill/>
          <a:ln/>
        </p:spPr>
        <p:txBody>
          <a:bodyPr wrap="square" lIns="95250" tIns="95250" rIns="95250" bIns="95250" rtlCol="0" anchor="t">
            <a:spAutoFit/>
          </a:bodyPr>
          <a:lstStyle/>
          <a:p>
            <a:pPr algn="ctr" indent="0" marL="0">
              <a:lnSpc>
                <a:spcPct val="100000"/>
              </a:lnSpc>
              <a:spcBef>
                <a:spcPts val="375"/>
              </a:spcBef>
              <a:buNone/>
            </a:pPr>
            <a:r>
              <a:rPr lang="en-US" sz="1728" b="1" dirty="0">
                <a:solidFill>
                  <a:srgbClr val="FFFFFF"/>
                </a:solidFill>
                <a:latin typeface="Microsoft Yahei" pitchFamily="34" charset="0"/>
                <a:ea typeface="Microsoft Yahei" pitchFamily="34" charset="-122"/>
                <a:cs typeface="Microsoft Yahei" pitchFamily="34" charset="-120"/>
              </a:rPr>
              <a:t>03</a:t>
            </a:r>
            <a:endParaRPr lang="en-US" sz="144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22</Slides>
  <Notes>22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22</vt:i4>
      </vt:variant>
    </vt:vector>
  </HeadingPairs>
  <TitlesOfParts>
    <vt:vector size="25"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2024-12-05T05:02:21Z</dcterms:created>
  <dcterms:modified xsi:type="dcterms:W3CDTF">2024-12-05T05:02:21Z</dcterms:modified>
</cp:coreProperties>
</file>